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1" r:id="rId1"/>
    <p:sldMasterId id="2147483682" r:id="rId2"/>
  </p:sldMasterIdLst>
  <p:notesMasterIdLst>
    <p:notesMasterId r:id="rId34"/>
  </p:notesMasterIdLst>
  <p:sldIdLst>
    <p:sldId id="256" r:id="rId3"/>
    <p:sldId id="381" r:id="rId4"/>
    <p:sldId id="336" r:id="rId5"/>
    <p:sldId id="318" r:id="rId6"/>
    <p:sldId id="371" r:id="rId7"/>
    <p:sldId id="355" r:id="rId8"/>
    <p:sldId id="356" r:id="rId9"/>
    <p:sldId id="384" r:id="rId10"/>
    <p:sldId id="345" r:id="rId11"/>
    <p:sldId id="316" r:id="rId12"/>
    <p:sldId id="313" r:id="rId13"/>
    <p:sldId id="386" r:id="rId14"/>
    <p:sldId id="390" r:id="rId15"/>
    <p:sldId id="367" r:id="rId16"/>
    <p:sldId id="387" r:id="rId17"/>
    <p:sldId id="393" r:id="rId18"/>
    <p:sldId id="394" r:id="rId19"/>
    <p:sldId id="399" r:id="rId20"/>
    <p:sldId id="398" r:id="rId21"/>
    <p:sldId id="378" r:id="rId22"/>
    <p:sldId id="379" r:id="rId23"/>
    <p:sldId id="322" r:id="rId24"/>
    <p:sldId id="324" r:id="rId25"/>
    <p:sldId id="392" r:id="rId26"/>
    <p:sldId id="380" r:id="rId27"/>
    <p:sldId id="325" r:id="rId28"/>
    <p:sldId id="388" r:id="rId29"/>
    <p:sldId id="395" r:id="rId30"/>
    <p:sldId id="385" r:id="rId31"/>
    <p:sldId id="400" r:id="rId32"/>
    <p:sldId id="401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DM Sans" panose="020B0604020202020204" charset="0"/>
      <p:regular r:id="rId40"/>
      <p:bold r:id="rId41"/>
      <p:italic r:id="rId42"/>
      <p:boldItalic r:id="rId43"/>
    </p:embeddedFont>
    <p:embeddedFont>
      <p:font typeface="Moderustic" pitchFamily="2" charset="0"/>
      <p:regular r:id="rId44"/>
      <p:bold r:id="rId45"/>
    </p:embeddedFont>
    <p:embeddedFont>
      <p:font typeface="Moderustic Medium" pitchFamily="2" charset="0"/>
      <p:regular r:id="rId46"/>
    </p:embeddedFont>
    <p:embeddedFont>
      <p:font typeface="Moderustic SemiBold" pitchFamily="2" charset="0"/>
      <p:bold r:id="rId47"/>
    </p:embeddedFont>
    <p:embeddedFont>
      <p:font typeface="Nunito Light" pitchFamily="2" charset="-52"/>
      <p:regular r:id="rId48"/>
      <p:italic r:id="rId49"/>
    </p:embeddedFont>
    <p:embeddedFont>
      <p:font typeface="Outfit" panose="020B0604020202020204" charset="0"/>
      <p:regular r:id="rId50"/>
      <p:bold r:id="rId51"/>
    </p:embeddedFont>
    <p:embeddedFont>
      <p:font typeface="Outfit Medium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6B223B2-72C3-4AC6-B329-167182AAA136}">
          <p14:sldIdLst>
            <p14:sldId id="256"/>
            <p14:sldId id="381"/>
          </p14:sldIdLst>
        </p14:section>
        <p14:section name="Описание датасета" id="{C65A0BFE-29D9-40C7-B9A5-48D1198C3E5F}">
          <p14:sldIdLst>
            <p14:sldId id="336"/>
          </p14:sldIdLst>
        </p14:section>
        <p14:section name="Подготовка данных" id="{A3AED544-C346-4AA3-A0EF-E4E68B4C1EA4}">
          <p14:sldIdLst>
            <p14:sldId id="318"/>
            <p14:sldId id="371"/>
            <p14:sldId id="355"/>
          </p14:sldIdLst>
        </p14:section>
        <p14:section name="Предварительный анализ" id="{5A1BE065-5CEC-4CFA-B69A-E4AA82F632DE}">
          <p14:sldIdLst>
            <p14:sldId id="356"/>
            <p14:sldId id="384"/>
            <p14:sldId id="345"/>
          </p14:sldIdLst>
        </p14:section>
        <p14:section name="Исследовательский вопрос и гипотеза" id="{395F7E2E-041F-4003-9860-90280277D0B6}">
          <p14:sldIdLst>
            <p14:sldId id="316"/>
            <p14:sldId id="313"/>
          </p14:sldIdLst>
        </p14:section>
        <p14:section name="Механизм и мат модель" id="{BAA70DBB-19DE-4285-B478-7575EBE53ECB}">
          <p14:sldIdLst>
            <p14:sldId id="386"/>
            <p14:sldId id="390"/>
            <p14:sldId id="367"/>
            <p14:sldId id="387"/>
            <p14:sldId id="393"/>
            <p14:sldId id="394"/>
            <p14:sldId id="399"/>
            <p14:sldId id="398"/>
            <p14:sldId id="378"/>
            <p14:sldId id="379"/>
          </p14:sldIdLst>
        </p14:section>
        <p14:section name="Итоги" id="{538D70D0-5BB3-4334-9E44-93AC58233ECA}">
          <p14:sldIdLst>
            <p14:sldId id="322"/>
          </p14:sldIdLst>
        </p14:section>
        <p14:section name="О проекте" id="{B50BB34F-DD15-4604-B866-FA2FD2F31A21}">
          <p14:sldIdLst>
            <p14:sldId id="324"/>
            <p14:sldId id="392"/>
          </p14:sldIdLst>
        </p14:section>
        <p14:section name="Приложение" id="{0814BA42-D2EC-4759-9439-8B77160650D3}">
          <p14:sldIdLst>
            <p14:sldId id="380"/>
            <p14:sldId id="325"/>
            <p14:sldId id="388"/>
            <p14:sldId id="395"/>
            <p14:sldId id="385"/>
            <p14:sldId id="400"/>
            <p14:sldId id="4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akosenkova782@gmail.com" initials="d" lastIdx="5" clrIdx="0">
    <p:extLst>
      <p:ext uri="{19B8F6BF-5375-455C-9EA6-DF929625EA0E}">
        <p15:presenceInfo xmlns:p15="http://schemas.microsoft.com/office/powerpoint/2012/main" userId="8ffb2a3703f99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D7EAFE"/>
    <a:srgbClr val="9966FF"/>
    <a:srgbClr val="CC00FF"/>
    <a:srgbClr val="FF3399"/>
    <a:srgbClr val="E74F68"/>
    <a:srgbClr val="00A249"/>
    <a:srgbClr val="AFC7FF"/>
    <a:srgbClr val="008E4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62A55-3E1A-4A4A-A294-04BAA5BD881E}">
  <a:tblStyle styleId="{F1462A55-3E1A-4A4A-A294-04BAA5BD88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60B408-B3CF-4A94-85FC-2B1E0A45F4A2}" styleName="Темный стиль 2 —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61" y="67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7.fntdata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5T23:00:26.916" idx="2">
    <p:pos x="10" y="10"/>
    <p:text>как будто их СЛИШКОМ много. Мы конечно объясним, но наверное у экспертов будут вопросы зачем целых 6.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5T22:57:14.131" idx="1">
    <p:pos x="10" y="10"/>
    <p:text>как будто не совсем понятно как эти данные помогают....лично я делала это для галочки. как то ничего не выделено, глаза разбегаются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6T00:53:51.656" idx="3">
    <p:pos x="10" y="10"/>
    <p:text>как раз можно задуматься о том, какие группы людей тут ездят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6T11:43:56.486" idx="4">
    <p:pos x="10" y="10"/>
    <p:text>показать только основыных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423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4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2671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934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998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33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95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9804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93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310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986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8732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7" name="Google Shape;17;p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5565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29" name="Google Shape;29;p5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5055284" y="35625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1583300" y="35625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6331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6"/>
          <p:cNvGrpSpPr/>
          <p:nvPr/>
        </p:nvGrpSpPr>
        <p:grpSpPr>
          <a:xfrm>
            <a:off x="-247298" y="-284290"/>
            <a:ext cx="9638600" cy="5868163"/>
            <a:chOff x="-247298" y="-284290"/>
            <a:chExt cx="9638600" cy="5868163"/>
          </a:xfrm>
        </p:grpSpPr>
        <p:sp>
          <p:nvSpPr>
            <p:cNvPr id="44" name="Google Shape;44;p6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rot="10800000" flipH="1">
              <a:off x="-125473" y="12348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 rot="10800000" flipH="1">
              <a:off x="-125483" y="-2842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 rot="10800000" flipH="1">
              <a:off x="8424002" y="12348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 rot="10800000" flipH="1">
              <a:off x="8423992" y="-2842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6826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54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720000" y="1652075"/>
            <a:ext cx="4294800" cy="21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6996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292275" y="1663850"/>
            <a:ext cx="4138500" cy="18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593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3862975" y="1655500"/>
            <a:ext cx="45678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3862975" y="2816925"/>
            <a:ext cx="45678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3880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720000" y="3942625"/>
            <a:ext cx="7704000" cy="64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47823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774100"/>
            <a:ext cx="4676100" cy="10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713225" y="2872275"/>
            <a:ext cx="46761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7753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040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23306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99" name="Google Shape;99;p1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4"/>
          <p:cNvSpPr txBox="1">
            <a:spLocks noGrp="1"/>
          </p:cNvSpPr>
          <p:nvPr>
            <p:ph type="title"/>
          </p:nvPr>
        </p:nvSpPr>
        <p:spPr>
          <a:xfrm>
            <a:off x="1226425" y="3229500"/>
            <a:ext cx="66912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1"/>
          </p:nvPr>
        </p:nvSpPr>
        <p:spPr>
          <a:xfrm>
            <a:off x="1226413" y="1366200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90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5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111" name="Google Shape;111;p15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40886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6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122" name="Google Shape;122;p16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7705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4" name="Google Shape;144;p18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145" name="Google Shape;145;p18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146" name="Google Shape;146;p18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8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8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8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8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8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" name="Google Shape;153;p18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91797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9"/>
          <p:cNvGrpSpPr/>
          <p:nvPr/>
        </p:nvGrpSpPr>
        <p:grpSpPr>
          <a:xfrm>
            <a:off x="-145083" y="-503840"/>
            <a:ext cx="9434170" cy="6151188"/>
            <a:chOff x="-145083" y="-503840"/>
            <a:chExt cx="9434170" cy="6151188"/>
          </a:xfrm>
        </p:grpSpPr>
        <p:sp>
          <p:nvSpPr>
            <p:cNvPr id="156" name="Google Shape;156;p19"/>
            <p:cNvSpPr/>
            <p:nvPr/>
          </p:nvSpPr>
          <p:spPr>
            <a:xfrm rot="10800000" flipH="1">
              <a:off x="534577" y="46792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-145073" y="392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-145083" y="44198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 flipH="1">
              <a:off x="8430777" y="46443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 rot="10800000" flipH="1">
              <a:off x="-125483" y="-4286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 flipH="1">
              <a:off x="7770717" y="-5038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 rot="10800000">
              <a:off x="8450367" y="2513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 rot="10800000">
              <a:off x="8450377" y="-2444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20000" y="1270313"/>
            <a:ext cx="3777300" cy="17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20000" y="2979813"/>
            <a:ext cx="37773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>
            <a:spLocks noGrp="1"/>
          </p:cNvSpPr>
          <p:nvPr>
            <p:ph type="pic" idx="2"/>
          </p:nvPr>
        </p:nvSpPr>
        <p:spPr>
          <a:xfrm>
            <a:off x="5121925" y="1060325"/>
            <a:ext cx="3109200" cy="3109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876602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0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69" name="Google Shape;169;p20"/>
            <p:cNvSpPr/>
            <p:nvPr/>
          </p:nvSpPr>
          <p:spPr>
            <a:xfrm>
              <a:off x="-125473" y="4453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 rot="10800000">
              <a:off x="8430767" y="-4042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-125483" y="3996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8430767" y="4683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720000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68580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1"/>
          <p:cNvGrpSpPr/>
          <p:nvPr/>
        </p:nvGrpSpPr>
        <p:grpSpPr>
          <a:xfrm flipH="1"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81" name="Google Shape;181;p21"/>
            <p:cNvSpPr/>
            <p:nvPr/>
          </p:nvSpPr>
          <p:spPr>
            <a:xfrm>
              <a:off x="-125473" y="4453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 rot="10800000">
              <a:off x="8430767" y="-4042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-125483" y="3996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8430767" y="4683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4837200" y="1796350"/>
            <a:ext cx="35934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subTitle" idx="1"/>
          </p:nvPr>
        </p:nvSpPr>
        <p:spPr>
          <a:xfrm>
            <a:off x="4837375" y="2441150"/>
            <a:ext cx="3593400" cy="90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09909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2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93" name="Google Shape;193;p22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720000" y="1215742"/>
            <a:ext cx="7704000" cy="10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1254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-247298" y="-446215"/>
            <a:ext cx="9638600" cy="6030088"/>
            <a:chOff x="-247298" y="-446215"/>
            <a:chExt cx="9638600" cy="6030088"/>
          </a:xfrm>
        </p:grpSpPr>
        <p:sp>
          <p:nvSpPr>
            <p:cNvPr id="17" name="Google Shape;17;p4"/>
            <p:cNvSpPr/>
            <p:nvPr/>
          </p:nvSpPr>
          <p:spPr>
            <a:xfrm>
              <a:off x="-247298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29354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flipH="1">
              <a:off x="85525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 flipH="1">
              <a:off x="80117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rot="10800000" flipH="1">
              <a:off x="29354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10800000">
              <a:off x="855259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 rot="10800000">
              <a:off x="8011752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3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205" name="Google Shape;205;p23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720000" y="1215749"/>
            <a:ext cx="7704000" cy="31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8071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24"/>
          <p:cNvGrpSpPr/>
          <p:nvPr/>
        </p:nvGrpSpPr>
        <p:grpSpPr>
          <a:xfrm>
            <a:off x="-310473" y="3500727"/>
            <a:ext cx="9764950" cy="2327954"/>
            <a:chOff x="-310473" y="3500727"/>
            <a:chExt cx="9764950" cy="2327954"/>
          </a:xfrm>
        </p:grpSpPr>
        <p:sp>
          <p:nvSpPr>
            <p:cNvPr id="217" name="Google Shape;217;p24"/>
            <p:cNvSpPr/>
            <p:nvPr/>
          </p:nvSpPr>
          <p:spPr>
            <a:xfrm rot="10800000" flipH="1">
              <a:off x="927364" y="46300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 rot="10800000" flipH="1">
              <a:off x="273054" y="48605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-310473" y="39963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-125483" y="3500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flipH="1">
              <a:off x="8615767" y="39963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 flipH="1">
              <a:off x="8424002" y="3500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 rot="10800000">
              <a:off x="7377929" y="46300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 rot="10800000">
              <a:off x="8032239" y="48605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1"/>
          </p:nvPr>
        </p:nvSpPr>
        <p:spPr>
          <a:xfrm>
            <a:off x="4821081" y="2782975"/>
            <a:ext cx="2844000" cy="11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2"/>
          </p:nvPr>
        </p:nvSpPr>
        <p:spPr>
          <a:xfrm>
            <a:off x="1478950" y="2782975"/>
            <a:ext cx="2844000" cy="11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3"/>
          </p:nvPr>
        </p:nvSpPr>
        <p:spPr>
          <a:xfrm>
            <a:off x="1478950" y="2370625"/>
            <a:ext cx="2844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4"/>
          </p:nvPr>
        </p:nvSpPr>
        <p:spPr>
          <a:xfrm>
            <a:off x="4821091" y="2370625"/>
            <a:ext cx="2844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5533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65423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6"/>
          <p:cNvGrpSpPr/>
          <p:nvPr/>
        </p:nvGrpSpPr>
        <p:grpSpPr>
          <a:xfrm>
            <a:off x="-512036" y="-358023"/>
            <a:ext cx="10169413" cy="5930154"/>
            <a:chOff x="-512036" y="-358023"/>
            <a:chExt cx="10169413" cy="5930154"/>
          </a:xfrm>
        </p:grpSpPr>
        <p:sp>
          <p:nvSpPr>
            <p:cNvPr id="245" name="Google Shape;245;p26"/>
            <p:cNvSpPr/>
            <p:nvPr/>
          </p:nvSpPr>
          <p:spPr>
            <a:xfrm flipH="1">
              <a:off x="8430767" y="4074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rot="10800000">
              <a:off x="8818667" y="182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10800000">
              <a:off x="801141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 flipH="1">
              <a:off x="8430777" y="-3580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-124136" y="40742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rot="10800000" flipH="1">
              <a:off x="-512036" y="182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 rot="10800000" flipH="1">
              <a:off x="295217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-124133" y="-3580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ubTitle" idx="1"/>
          </p:nvPr>
        </p:nvSpPr>
        <p:spPr>
          <a:xfrm>
            <a:off x="881225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2"/>
          </p:nvPr>
        </p:nvSpPr>
        <p:spPr>
          <a:xfrm>
            <a:off x="3427950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3"/>
          </p:nvPr>
        </p:nvSpPr>
        <p:spPr>
          <a:xfrm>
            <a:off x="5974700" y="2768751"/>
            <a:ext cx="2288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4"/>
          </p:nvPr>
        </p:nvSpPr>
        <p:spPr>
          <a:xfrm>
            <a:off x="881225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5"/>
          </p:nvPr>
        </p:nvSpPr>
        <p:spPr>
          <a:xfrm>
            <a:off x="3427954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6"/>
          </p:nvPr>
        </p:nvSpPr>
        <p:spPr>
          <a:xfrm>
            <a:off x="5974700" y="2250275"/>
            <a:ext cx="22881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10199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7"/>
          <p:cNvGrpSpPr/>
          <p:nvPr/>
        </p:nvGrpSpPr>
        <p:grpSpPr>
          <a:xfrm>
            <a:off x="-519458" y="2674710"/>
            <a:ext cx="10224210" cy="2744938"/>
            <a:chOff x="-519458" y="2674710"/>
            <a:chExt cx="10224210" cy="2744938"/>
          </a:xfrm>
        </p:grpSpPr>
        <p:sp>
          <p:nvSpPr>
            <p:cNvPr id="262" name="Google Shape;262;p27"/>
            <p:cNvSpPr/>
            <p:nvPr/>
          </p:nvSpPr>
          <p:spPr>
            <a:xfrm rot="10800000" flipH="1">
              <a:off x="-118698" y="30847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 rot="10800000" flipH="1">
              <a:off x="-519458" y="2674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-519448" y="3955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21392" y="44515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 rot="10800000">
              <a:off x="8465282" y="30847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 rot="10800000">
              <a:off x="8866042" y="2674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flipH="1">
              <a:off x="8866032" y="39557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 flipH="1">
              <a:off x="8325192" y="44515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7"/>
          <p:cNvSpPr txBox="1">
            <a:spLocks noGrp="1"/>
          </p:cNvSpPr>
          <p:nvPr>
            <p:ph type="subTitle" idx="1"/>
          </p:nvPr>
        </p:nvSpPr>
        <p:spPr>
          <a:xfrm>
            <a:off x="1142950" y="221906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subTitle" idx="2"/>
          </p:nvPr>
        </p:nvSpPr>
        <p:spPr>
          <a:xfrm>
            <a:off x="4749341" y="221906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7"/>
          <p:cNvSpPr txBox="1">
            <a:spLocks noGrp="1"/>
          </p:cNvSpPr>
          <p:nvPr>
            <p:ph type="subTitle" idx="3"/>
          </p:nvPr>
        </p:nvSpPr>
        <p:spPr>
          <a:xfrm>
            <a:off x="1142950" y="401031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subTitle" idx="4"/>
          </p:nvPr>
        </p:nvSpPr>
        <p:spPr>
          <a:xfrm>
            <a:off x="4749341" y="4010313"/>
            <a:ext cx="325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subTitle" idx="5"/>
          </p:nvPr>
        </p:nvSpPr>
        <p:spPr>
          <a:xfrm>
            <a:off x="1142962" y="186058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6"/>
          </p:nvPr>
        </p:nvSpPr>
        <p:spPr>
          <a:xfrm>
            <a:off x="1142962" y="365193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7"/>
          </p:nvPr>
        </p:nvSpPr>
        <p:spPr>
          <a:xfrm>
            <a:off x="4749338" y="186058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8"/>
          </p:nvPr>
        </p:nvSpPr>
        <p:spPr>
          <a:xfrm>
            <a:off x="4749338" y="3651938"/>
            <a:ext cx="32517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95093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8"/>
          <p:cNvGrpSpPr/>
          <p:nvPr/>
        </p:nvGrpSpPr>
        <p:grpSpPr>
          <a:xfrm>
            <a:off x="-266473" y="3341397"/>
            <a:ext cx="9676960" cy="2321921"/>
            <a:chOff x="-266473" y="3341397"/>
            <a:chExt cx="9676960" cy="2321921"/>
          </a:xfrm>
        </p:grpSpPr>
        <p:sp>
          <p:nvSpPr>
            <p:cNvPr id="281" name="Google Shape;281;p28"/>
            <p:cNvSpPr/>
            <p:nvPr/>
          </p:nvSpPr>
          <p:spPr>
            <a:xfrm flipH="1">
              <a:off x="7441675" y="469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863615" y="469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 rot="10800000" flipH="1">
              <a:off x="-266473" y="4028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152867" y="4524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 rot="10800000" flipH="1">
              <a:off x="-151033" y="33413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 rot="10800000">
              <a:off x="8571777" y="402872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 flipH="1">
              <a:off x="8152437" y="45245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 rot="10800000">
              <a:off x="8456337" y="33413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1"/>
          </p:nvPr>
        </p:nvSpPr>
        <p:spPr>
          <a:xfrm>
            <a:off x="968524" y="2235613"/>
            <a:ext cx="2266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ubTitle" idx="2"/>
          </p:nvPr>
        </p:nvSpPr>
        <p:spPr>
          <a:xfrm>
            <a:off x="3439063" y="2235613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3"/>
          </p:nvPr>
        </p:nvSpPr>
        <p:spPr>
          <a:xfrm>
            <a:off x="968524" y="3967325"/>
            <a:ext cx="2266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subTitle" idx="4"/>
          </p:nvPr>
        </p:nvSpPr>
        <p:spPr>
          <a:xfrm>
            <a:off x="3439063" y="3967325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5"/>
          </p:nvPr>
        </p:nvSpPr>
        <p:spPr>
          <a:xfrm>
            <a:off x="5909375" y="2235613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8"/>
          <p:cNvSpPr txBox="1">
            <a:spLocks noGrp="1"/>
          </p:cNvSpPr>
          <p:nvPr>
            <p:ph type="subTitle" idx="6"/>
          </p:nvPr>
        </p:nvSpPr>
        <p:spPr>
          <a:xfrm>
            <a:off x="5909375" y="3967325"/>
            <a:ext cx="2265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8"/>
          <p:cNvSpPr txBox="1">
            <a:spLocks noGrp="1"/>
          </p:cNvSpPr>
          <p:nvPr>
            <p:ph type="subTitle" idx="7"/>
          </p:nvPr>
        </p:nvSpPr>
        <p:spPr>
          <a:xfrm>
            <a:off x="968524" y="1890138"/>
            <a:ext cx="2266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7" name="Google Shape;297;p28"/>
          <p:cNvSpPr txBox="1">
            <a:spLocks noGrp="1"/>
          </p:cNvSpPr>
          <p:nvPr>
            <p:ph type="subTitle" idx="8"/>
          </p:nvPr>
        </p:nvSpPr>
        <p:spPr>
          <a:xfrm>
            <a:off x="3439063" y="1890138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8" name="Google Shape;298;p28"/>
          <p:cNvSpPr txBox="1">
            <a:spLocks noGrp="1"/>
          </p:cNvSpPr>
          <p:nvPr>
            <p:ph type="subTitle" idx="9"/>
          </p:nvPr>
        </p:nvSpPr>
        <p:spPr>
          <a:xfrm>
            <a:off x="5909375" y="1890138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9" name="Google Shape;299;p28"/>
          <p:cNvSpPr txBox="1">
            <a:spLocks noGrp="1"/>
          </p:cNvSpPr>
          <p:nvPr>
            <p:ph type="subTitle" idx="13"/>
          </p:nvPr>
        </p:nvSpPr>
        <p:spPr>
          <a:xfrm>
            <a:off x="968524" y="3621825"/>
            <a:ext cx="2266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0" name="Google Shape;300;p28"/>
          <p:cNvSpPr txBox="1">
            <a:spLocks noGrp="1"/>
          </p:cNvSpPr>
          <p:nvPr>
            <p:ph type="subTitle" idx="14"/>
          </p:nvPr>
        </p:nvSpPr>
        <p:spPr>
          <a:xfrm>
            <a:off x="3439063" y="3621825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1" name="Google Shape;301;p28"/>
          <p:cNvSpPr txBox="1">
            <a:spLocks noGrp="1"/>
          </p:cNvSpPr>
          <p:nvPr>
            <p:ph type="subTitle" idx="15"/>
          </p:nvPr>
        </p:nvSpPr>
        <p:spPr>
          <a:xfrm>
            <a:off x="5909375" y="3621825"/>
            <a:ext cx="2265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22859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 txBox="1">
            <a:spLocks noGrp="1"/>
          </p:cNvSpPr>
          <p:nvPr>
            <p:ph type="title" hasCustomPrompt="1"/>
          </p:nvPr>
        </p:nvSpPr>
        <p:spPr>
          <a:xfrm>
            <a:off x="4351975" y="638350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9"/>
          <p:cNvSpPr txBox="1">
            <a:spLocks noGrp="1"/>
          </p:cNvSpPr>
          <p:nvPr>
            <p:ph type="subTitle" idx="1"/>
          </p:nvPr>
        </p:nvSpPr>
        <p:spPr>
          <a:xfrm>
            <a:off x="4351975" y="1327275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title" idx="2" hasCustomPrompt="1"/>
          </p:nvPr>
        </p:nvSpPr>
        <p:spPr>
          <a:xfrm>
            <a:off x="4351975" y="1990612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9"/>
          <p:cNvSpPr txBox="1">
            <a:spLocks noGrp="1"/>
          </p:cNvSpPr>
          <p:nvPr>
            <p:ph type="subTitle" idx="3"/>
          </p:nvPr>
        </p:nvSpPr>
        <p:spPr>
          <a:xfrm>
            <a:off x="4351975" y="2679529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29"/>
          <p:cNvSpPr txBox="1">
            <a:spLocks noGrp="1"/>
          </p:cNvSpPr>
          <p:nvPr>
            <p:ph type="title" idx="4" hasCustomPrompt="1"/>
          </p:nvPr>
        </p:nvSpPr>
        <p:spPr>
          <a:xfrm>
            <a:off x="4351975" y="3342874"/>
            <a:ext cx="4078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8" name="Google Shape;308;p29"/>
          <p:cNvSpPr txBox="1">
            <a:spLocks noGrp="1"/>
          </p:cNvSpPr>
          <p:nvPr>
            <p:ph type="subTitle" idx="5"/>
          </p:nvPr>
        </p:nvSpPr>
        <p:spPr>
          <a:xfrm>
            <a:off x="4351975" y="4031799"/>
            <a:ext cx="4078800" cy="41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12796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399234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9676091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28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54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720000" y="1652075"/>
            <a:ext cx="4294800" cy="21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3862975" y="1655500"/>
            <a:ext cx="45678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3862975" y="2816925"/>
            <a:ext cx="45678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3"/>
          <p:cNvGrpSpPr/>
          <p:nvPr/>
        </p:nvGrpSpPr>
        <p:grpSpPr>
          <a:xfrm>
            <a:off x="-535133" y="-37823"/>
            <a:ext cx="10207495" cy="5621696"/>
            <a:chOff x="-535133" y="-37823"/>
            <a:chExt cx="10207495" cy="5621696"/>
          </a:xfrm>
        </p:grpSpPr>
        <p:sp>
          <p:nvSpPr>
            <p:cNvPr id="205" name="Google Shape;205;p23"/>
            <p:cNvSpPr/>
            <p:nvPr/>
          </p:nvSpPr>
          <p:spPr>
            <a:xfrm>
              <a:off x="-1254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-53513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10800000">
              <a:off x="8833642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 rot="10800000">
              <a:off x="8430777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 flipH="1">
              <a:off x="8423992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 flipH="1">
              <a:off x="8833652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10800000" flipH="1">
              <a:off x="-528348" y="-378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 rot="10800000" flipH="1">
              <a:off x="-125483" y="419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720000" y="1215749"/>
            <a:ext cx="7704000" cy="31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9" r:id="rId7"/>
    <p:sldLayoutId id="2147483671" r:id="rId8"/>
    <p:sldLayoutId id="214748367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83674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cademic.oup.com/psychsocgerontology/article/76/Supplement_2/S105/6369279?login=false" TargetMode="Externa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wwwarfff/NeDanoJit-ScooterProject-DANO.gi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cademic.oup.com/psychsocgerontology/article/76/Supplement_2/S105/6369279?login=false" TargetMode="External"/><Relationship Id="rId3" Type="http://schemas.openxmlformats.org/officeDocument/2006/relationships/hyperlink" Target="https://www.freepik.com/free-psd/flat-design-international-nurses-day-template_242340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lidesgo.com/" TargetMode="External"/><Relationship Id="rId5" Type="http://schemas.openxmlformats.org/officeDocument/2006/relationships/hyperlink" Target="https://www.flaticon.com/packs/research-and-development-93/?utm_source=slidesgo_template&amp;utm_medium=referral-link&amp;utm_campaign=sg_credits&amp;utm_content=flaticon" TargetMode="External"/><Relationship Id="rId4" Type="http://schemas.openxmlformats.org/officeDocument/2006/relationships/hyperlink" Target="https://storyset.com/search?q=scooter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67382" y="975216"/>
            <a:ext cx="4736699" cy="28055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spcAft>
                <a:spcPts val="1200"/>
              </a:spcAft>
            </a:pPr>
            <a:r>
              <a:rPr lang="ru-RU" sz="4000" dirty="0">
                <a:latin typeface="Moderustic Medium" pitchFamily="2" charset="0"/>
              </a:rPr>
              <a:t>От заказа до отправления: влияние возраста</a:t>
            </a:r>
            <a:br>
              <a:rPr lang="en" b="1" dirty="0">
                <a:latin typeface="Moderustic Medium" pitchFamily="2" charset="0"/>
              </a:rPr>
            </a:br>
            <a:r>
              <a:rPr lang="ru-RU" sz="2400" dirty="0">
                <a:latin typeface="Moderustic Medium" pitchFamily="2" charset="0"/>
              </a:rPr>
              <a:t>На основе </a:t>
            </a:r>
            <a:r>
              <a:rPr lang="ru-RU" sz="2400" dirty="0" err="1">
                <a:latin typeface="Moderustic Medium" pitchFamily="2" charset="0"/>
              </a:rPr>
              <a:t>датасета</a:t>
            </a:r>
            <a:r>
              <a:rPr lang="ru-RU" sz="2400" dirty="0">
                <a:latin typeface="Moderustic Medium" pitchFamily="2" charset="0"/>
              </a:rPr>
              <a:t> «Т-Банк: поездки на</a:t>
            </a:r>
            <a:r>
              <a:rPr lang="en-US" sz="2400" dirty="0">
                <a:latin typeface="Moderustic Medium" pitchFamily="2" charset="0"/>
              </a:rPr>
              <a:t> </a:t>
            </a:r>
            <a:r>
              <a:rPr lang="ru-RU" sz="2400" dirty="0">
                <a:latin typeface="Moderustic Medium" pitchFamily="2" charset="0"/>
              </a:rPr>
              <a:t>самокатах»</a:t>
            </a:r>
            <a:endParaRPr sz="4800" dirty="0">
              <a:latin typeface="Moderustic Medium" pitchFamily="2" charset="0"/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767383" y="3577111"/>
            <a:ext cx="4160700" cy="624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oderustic" panose="020B0604020202020204" charset="0"/>
              </a:rPr>
              <a:t>NeDanoJit</a:t>
            </a:r>
            <a:endParaRPr dirty="0">
              <a:latin typeface="Moderustic" panose="020B0604020202020204" charset="0"/>
            </a:endParaRPr>
          </a:p>
        </p:txBody>
      </p:sp>
      <p:cxnSp>
        <p:nvCxnSpPr>
          <p:cNvPr id="346" name="Google Shape;346;p36"/>
          <p:cNvCxnSpPr/>
          <p:nvPr/>
        </p:nvCxnSpPr>
        <p:spPr>
          <a:xfrm>
            <a:off x="901256" y="840921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000954" y="-1253565"/>
            <a:ext cx="4245232" cy="6450405"/>
            <a:chOff x="5145223" y="-428624"/>
            <a:chExt cx="4245232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45223" y="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448374" y="187073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8F25CB3-46CA-4713-B3B2-AB82089C1F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8065" y="2721159"/>
            <a:ext cx="2564440" cy="2564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489;p43">
            <a:extLst>
              <a:ext uri="{FF2B5EF4-FFF2-40B4-BE49-F238E27FC236}">
                <a16:creationId xmlns:a16="http://schemas.microsoft.com/office/drawing/2014/main" id="{0AD4C927-C4DA-4B7B-98A2-EBD4E4C686ED}"/>
              </a:ext>
            </a:extLst>
          </p:cNvPr>
          <p:cNvSpPr txBox="1">
            <a:spLocks/>
          </p:cNvSpPr>
          <p:nvPr/>
        </p:nvSpPr>
        <p:spPr>
          <a:xfrm>
            <a:off x="3841734" y="666594"/>
            <a:ext cx="3671586" cy="44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2000" dirty="0">
                <a:latin typeface="Moderustic" pitchFamily="2" charset="0"/>
              </a:rPr>
              <a:t>Исследовательский вопрос</a:t>
            </a:r>
            <a:endParaRPr lang="en-US" sz="1800" dirty="0">
              <a:latin typeface="Moderustic" pitchFamily="2" charset="0"/>
            </a:endParaRPr>
          </a:p>
        </p:txBody>
      </p:sp>
      <p:sp>
        <p:nvSpPr>
          <p:cNvPr id="404" name="Google Shape;404;p39"/>
          <p:cNvSpPr txBox="1">
            <a:spLocks noGrp="1"/>
          </p:cNvSpPr>
          <p:nvPr>
            <p:ph type="title"/>
          </p:nvPr>
        </p:nvSpPr>
        <p:spPr>
          <a:xfrm>
            <a:off x="3862968" y="1324338"/>
            <a:ext cx="4686672" cy="2838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ru-RU" sz="3600" dirty="0">
                <a:latin typeface="Moderustic Medium" pitchFamily="2" charset="0"/>
              </a:rPr>
              <a:t>Как возраст клиента влияет на время межд</a:t>
            </a:r>
            <a:r>
              <a:rPr lang="ru-RU" sz="3600" dirty="0">
                <a:latin typeface="Moderustic SemiBold" pitchFamily="2" charset="0"/>
              </a:rPr>
              <a:t>у</a:t>
            </a:r>
            <a:r>
              <a:rPr lang="ru-RU" sz="3600" dirty="0">
                <a:latin typeface="Moderustic Medium" pitchFamily="2" charset="0"/>
              </a:rPr>
              <a:t> созданием заказа и началом поездки?</a:t>
            </a:r>
          </a:p>
        </p:txBody>
      </p:sp>
      <p:grpSp>
        <p:nvGrpSpPr>
          <p:cNvPr id="406" name="Google Shape;406;p39"/>
          <p:cNvGrpSpPr/>
          <p:nvPr/>
        </p:nvGrpSpPr>
        <p:grpSpPr>
          <a:xfrm>
            <a:off x="-541907" y="-622274"/>
            <a:ext cx="4136119" cy="6091167"/>
            <a:chOff x="-541907" y="-622274"/>
            <a:chExt cx="4136119" cy="6091167"/>
          </a:xfrm>
        </p:grpSpPr>
        <p:sp>
          <p:nvSpPr>
            <p:cNvPr id="407" name="Google Shape;407;p39"/>
            <p:cNvSpPr/>
            <p:nvPr/>
          </p:nvSpPr>
          <p:spPr>
            <a:xfrm rot="10800000">
              <a:off x="84193" y="40417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 rot="10800000">
              <a:off x="993581" y="4569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 rot="10800000">
              <a:off x="2040588" y="96213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 rot="10800000">
              <a:off x="-541907" y="9621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 flipH="1">
              <a:off x="993584" y="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 flipH="1">
              <a:off x="713235" y="227519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421473" y="17788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 flipH="1">
              <a:off x="1611716" y="14749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 flipH="1">
              <a:off x="2597873" y="-62227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1260177" y="26512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 flipH="1">
              <a:off x="2180770" y="-13821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 rot="10800000">
              <a:off x="1759176" y="40451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 rot="10800000">
              <a:off x="2367643" y="26512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 rot="10800000">
              <a:off x="503546" y="35577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 rot="10800000">
              <a:off x="1759170" y="450077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 flipH="1">
              <a:off x="-125473" y="53949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 flipH="1">
              <a:off x="2755502" y="3194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24" name="Google Shape;424;p39"/>
          <p:cNvCxnSpPr>
            <a:cxnSpLocks/>
          </p:cNvCxnSpPr>
          <p:nvPr/>
        </p:nvCxnSpPr>
        <p:spPr>
          <a:xfrm>
            <a:off x="3967393" y="1113824"/>
            <a:ext cx="344686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04350F8-F97F-4274-A8D9-80FF2F1368C9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10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2984873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690681" y="1062848"/>
            <a:ext cx="5070835" cy="35233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ru-RU" sz="3600" dirty="0">
                <a:latin typeface="Moderustic Medium" pitchFamily="2" charset="0"/>
              </a:rPr>
              <a:t>Чем старше клиент, тем больше времени проходит межд</a:t>
            </a:r>
            <a:r>
              <a:rPr lang="ru-RU" sz="3600" dirty="0">
                <a:latin typeface="Moderustic SemiBold" pitchFamily="2" charset="0"/>
              </a:rPr>
              <a:t>у</a:t>
            </a:r>
            <a:r>
              <a:rPr lang="ru-RU" sz="3600" dirty="0">
                <a:latin typeface="Moderustic Medium" pitchFamily="2" charset="0"/>
              </a:rPr>
              <a:t> созданием его заказа и началом поездки.</a:t>
            </a:r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>
            <a:cxnSpLocks/>
          </p:cNvCxnSpPr>
          <p:nvPr/>
        </p:nvCxnSpPr>
        <p:spPr>
          <a:xfrm>
            <a:off x="812798" y="1172158"/>
            <a:ext cx="242977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489;p43">
            <a:extLst>
              <a:ext uri="{FF2B5EF4-FFF2-40B4-BE49-F238E27FC236}">
                <a16:creationId xmlns:a16="http://schemas.microsoft.com/office/drawing/2014/main" id="{98FEDB44-1A60-4F15-97B2-755518482121}"/>
              </a:ext>
            </a:extLst>
          </p:cNvPr>
          <p:cNvSpPr txBox="1">
            <a:spLocks/>
          </p:cNvSpPr>
          <p:nvPr/>
        </p:nvSpPr>
        <p:spPr>
          <a:xfrm>
            <a:off x="640080" y="724928"/>
            <a:ext cx="1501140" cy="44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2000" dirty="0">
                <a:latin typeface="Moderustic" pitchFamily="2" charset="0"/>
              </a:rPr>
              <a:t>Гипотеза</a:t>
            </a:r>
            <a:endParaRPr lang="en-US" sz="1800" dirty="0">
              <a:latin typeface="Moderustic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43255E-511B-4589-A6E8-086037A7AC3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170959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951F-9559-40C3-9C2F-2C8C3C5ED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191"/>
            <a:ext cx="7704000" cy="572700"/>
          </a:xfrm>
        </p:spPr>
        <p:txBody>
          <a:bodyPr/>
          <a:lstStyle/>
          <a:p>
            <a:r>
              <a:rPr lang="ru-RU" dirty="0">
                <a:latin typeface="Moderustic" panose="020B0604020202020204" charset="0"/>
              </a:rPr>
              <a:t>Механизм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2891C57-A89C-4F19-B18E-587F4BB933E3}"/>
              </a:ext>
            </a:extLst>
          </p:cNvPr>
          <p:cNvSpPr/>
          <p:nvPr/>
        </p:nvSpPr>
        <p:spPr>
          <a:xfrm>
            <a:off x="1203485" y="998824"/>
            <a:ext cx="2696901" cy="128478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С возрастом люди начинают вести более спокойный образ жизни, уделяя меньше внимания срочным делам*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86521F-2FE0-464A-9827-6619E8CEF81E}"/>
              </a:ext>
            </a:extLst>
          </p:cNvPr>
          <p:cNvSpPr/>
          <p:nvPr/>
        </p:nvSpPr>
        <p:spPr>
          <a:xfrm>
            <a:off x="5149760" y="998824"/>
            <a:ext cx="2696901" cy="128478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Чем взрослее человек, тем в более позднем возрасте он увидел, как электросамокаты появляются на улицах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18512F-8A04-44E6-967E-613589658C95}"/>
              </a:ext>
            </a:extLst>
          </p:cNvPr>
          <p:cNvSpPr/>
          <p:nvPr/>
        </p:nvSpPr>
        <p:spPr>
          <a:xfrm>
            <a:off x="3263572" y="3598881"/>
            <a:ext cx="2696901" cy="12847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="" xmlns:ask="http://schemas.microsoft.com/office/drawing/2018/sketchyshapes" sd="2487560532">
                  <a:custGeom>
                    <a:avLst/>
                    <a:gdLst>
                      <a:gd name="connsiteX0" fmla="*/ 0 w 2696901"/>
                      <a:gd name="connsiteY0" fmla="*/ 214136 h 1284789"/>
                      <a:gd name="connsiteX1" fmla="*/ 214136 w 2696901"/>
                      <a:gd name="connsiteY1" fmla="*/ 0 h 1284789"/>
                      <a:gd name="connsiteX2" fmla="*/ 781293 w 2696901"/>
                      <a:gd name="connsiteY2" fmla="*/ 0 h 1284789"/>
                      <a:gd name="connsiteX3" fmla="*/ 1348451 w 2696901"/>
                      <a:gd name="connsiteY3" fmla="*/ 0 h 1284789"/>
                      <a:gd name="connsiteX4" fmla="*/ 1892921 w 2696901"/>
                      <a:gd name="connsiteY4" fmla="*/ 0 h 1284789"/>
                      <a:gd name="connsiteX5" fmla="*/ 2482765 w 2696901"/>
                      <a:gd name="connsiteY5" fmla="*/ 0 h 1284789"/>
                      <a:gd name="connsiteX6" fmla="*/ 2696901 w 2696901"/>
                      <a:gd name="connsiteY6" fmla="*/ 214136 h 1284789"/>
                      <a:gd name="connsiteX7" fmla="*/ 2696901 w 2696901"/>
                      <a:gd name="connsiteY7" fmla="*/ 650960 h 1284789"/>
                      <a:gd name="connsiteX8" fmla="*/ 2696901 w 2696901"/>
                      <a:gd name="connsiteY8" fmla="*/ 1070653 h 1284789"/>
                      <a:gd name="connsiteX9" fmla="*/ 2482765 w 2696901"/>
                      <a:gd name="connsiteY9" fmla="*/ 1284789 h 1284789"/>
                      <a:gd name="connsiteX10" fmla="*/ 1960980 w 2696901"/>
                      <a:gd name="connsiteY10" fmla="*/ 1284789 h 1284789"/>
                      <a:gd name="connsiteX11" fmla="*/ 1461882 w 2696901"/>
                      <a:gd name="connsiteY11" fmla="*/ 1284789 h 1284789"/>
                      <a:gd name="connsiteX12" fmla="*/ 894725 w 2696901"/>
                      <a:gd name="connsiteY12" fmla="*/ 1284789 h 1284789"/>
                      <a:gd name="connsiteX13" fmla="*/ 214136 w 2696901"/>
                      <a:gd name="connsiteY13" fmla="*/ 1284789 h 1284789"/>
                      <a:gd name="connsiteX14" fmla="*/ 0 w 2696901"/>
                      <a:gd name="connsiteY14" fmla="*/ 1070653 h 1284789"/>
                      <a:gd name="connsiteX15" fmla="*/ 0 w 2696901"/>
                      <a:gd name="connsiteY15" fmla="*/ 642395 h 1284789"/>
                      <a:gd name="connsiteX16" fmla="*/ 0 w 2696901"/>
                      <a:gd name="connsiteY16" fmla="*/ 214136 h 1284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96901" h="1284789" fill="none" extrusionOk="0">
                        <a:moveTo>
                          <a:pt x="0" y="214136"/>
                        </a:moveTo>
                        <a:cubicBezTo>
                          <a:pt x="-16804" y="86838"/>
                          <a:pt x="76866" y="26099"/>
                          <a:pt x="214136" y="0"/>
                        </a:cubicBezTo>
                        <a:cubicBezTo>
                          <a:pt x="488945" y="-38899"/>
                          <a:pt x="519409" y="31365"/>
                          <a:pt x="781293" y="0"/>
                        </a:cubicBezTo>
                        <a:cubicBezTo>
                          <a:pt x="1043177" y="-31365"/>
                          <a:pt x="1183084" y="29130"/>
                          <a:pt x="1348451" y="0"/>
                        </a:cubicBezTo>
                        <a:cubicBezTo>
                          <a:pt x="1513818" y="-29130"/>
                          <a:pt x="1698024" y="49095"/>
                          <a:pt x="1892921" y="0"/>
                        </a:cubicBezTo>
                        <a:cubicBezTo>
                          <a:pt x="2087818" y="-49095"/>
                          <a:pt x="2296223" y="53382"/>
                          <a:pt x="2482765" y="0"/>
                        </a:cubicBezTo>
                        <a:cubicBezTo>
                          <a:pt x="2597523" y="13833"/>
                          <a:pt x="2661982" y="93965"/>
                          <a:pt x="2696901" y="214136"/>
                        </a:cubicBezTo>
                        <a:cubicBezTo>
                          <a:pt x="2707504" y="353940"/>
                          <a:pt x="2655838" y="515831"/>
                          <a:pt x="2696901" y="650960"/>
                        </a:cubicBezTo>
                        <a:cubicBezTo>
                          <a:pt x="2737964" y="786089"/>
                          <a:pt x="2647319" y="986132"/>
                          <a:pt x="2696901" y="1070653"/>
                        </a:cubicBezTo>
                        <a:cubicBezTo>
                          <a:pt x="2686283" y="1214324"/>
                          <a:pt x="2605203" y="1284145"/>
                          <a:pt x="2482765" y="1284789"/>
                        </a:cubicBezTo>
                        <a:cubicBezTo>
                          <a:pt x="2356849" y="1297483"/>
                          <a:pt x="2155160" y="1260458"/>
                          <a:pt x="1960980" y="1284789"/>
                        </a:cubicBezTo>
                        <a:cubicBezTo>
                          <a:pt x="1766801" y="1309120"/>
                          <a:pt x="1673833" y="1235722"/>
                          <a:pt x="1461882" y="1284789"/>
                        </a:cubicBezTo>
                        <a:cubicBezTo>
                          <a:pt x="1249931" y="1333856"/>
                          <a:pt x="1094015" y="1253020"/>
                          <a:pt x="894725" y="1284789"/>
                        </a:cubicBezTo>
                        <a:cubicBezTo>
                          <a:pt x="695435" y="1316558"/>
                          <a:pt x="367953" y="1211015"/>
                          <a:pt x="214136" y="1284789"/>
                        </a:cubicBezTo>
                        <a:cubicBezTo>
                          <a:pt x="102188" y="1278312"/>
                          <a:pt x="22984" y="1211824"/>
                          <a:pt x="0" y="1070653"/>
                        </a:cubicBezTo>
                        <a:cubicBezTo>
                          <a:pt x="-24210" y="955171"/>
                          <a:pt x="33644" y="746342"/>
                          <a:pt x="0" y="642395"/>
                        </a:cubicBezTo>
                        <a:cubicBezTo>
                          <a:pt x="-33644" y="538448"/>
                          <a:pt x="19250" y="365800"/>
                          <a:pt x="0" y="214136"/>
                        </a:cubicBezTo>
                        <a:close/>
                      </a:path>
                      <a:path w="2696901" h="1284789" stroke="0" extrusionOk="0">
                        <a:moveTo>
                          <a:pt x="0" y="214136"/>
                        </a:moveTo>
                        <a:cubicBezTo>
                          <a:pt x="8634" y="71384"/>
                          <a:pt x="64825" y="-9426"/>
                          <a:pt x="214136" y="0"/>
                        </a:cubicBezTo>
                        <a:cubicBezTo>
                          <a:pt x="440021" y="-34131"/>
                          <a:pt x="571683" y="7239"/>
                          <a:pt x="781293" y="0"/>
                        </a:cubicBezTo>
                        <a:cubicBezTo>
                          <a:pt x="990903" y="-7239"/>
                          <a:pt x="1084694" y="44435"/>
                          <a:pt x="1325764" y="0"/>
                        </a:cubicBezTo>
                        <a:cubicBezTo>
                          <a:pt x="1566834" y="-44435"/>
                          <a:pt x="1714062" y="68081"/>
                          <a:pt x="1915608" y="0"/>
                        </a:cubicBezTo>
                        <a:cubicBezTo>
                          <a:pt x="2117154" y="-68081"/>
                          <a:pt x="2229770" y="30361"/>
                          <a:pt x="2482765" y="0"/>
                        </a:cubicBezTo>
                        <a:cubicBezTo>
                          <a:pt x="2600397" y="17181"/>
                          <a:pt x="2687311" y="84965"/>
                          <a:pt x="2696901" y="214136"/>
                        </a:cubicBezTo>
                        <a:cubicBezTo>
                          <a:pt x="2719298" y="395179"/>
                          <a:pt x="2671513" y="455049"/>
                          <a:pt x="2696901" y="625264"/>
                        </a:cubicBezTo>
                        <a:cubicBezTo>
                          <a:pt x="2722289" y="795479"/>
                          <a:pt x="2692171" y="979579"/>
                          <a:pt x="2696901" y="1070653"/>
                        </a:cubicBezTo>
                        <a:cubicBezTo>
                          <a:pt x="2699715" y="1187519"/>
                          <a:pt x="2604941" y="1285124"/>
                          <a:pt x="2482765" y="1284789"/>
                        </a:cubicBezTo>
                        <a:cubicBezTo>
                          <a:pt x="2215449" y="1322266"/>
                          <a:pt x="2065124" y="1231079"/>
                          <a:pt x="1938294" y="1284789"/>
                        </a:cubicBezTo>
                        <a:cubicBezTo>
                          <a:pt x="1811464" y="1338499"/>
                          <a:pt x="1608997" y="1225444"/>
                          <a:pt x="1393823" y="1284789"/>
                        </a:cubicBezTo>
                        <a:cubicBezTo>
                          <a:pt x="1178649" y="1344134"/>
                          <a:pt x="1124870" y="1250935"/>
                          <a:pt x="872038" y="1284789"/>
                        </a:cubicBezTo>
                        <a:cubicBezTo>
                          <a:pt x="619207" y="1318643"/>
                          <a:pt x="522034" y="1282715"/>
                          <a:pt x="214136" y="1284789"/>
                        </a:cubicBezTo>
                        <a:cubicBezTo>
                          <a:pt x="100571" y="1282716"/>
                          <a:pt x="645" y="1200874"/>
                          <a:pt x="0" y="1070653"/>
                        </a:cubicBezTo>
                        <a:cubicBezTo>
                          <a:pt x="-6407" y="883723"/>
                          <a:pt x="46172" y="836362"/>
                          <a:pt x="0" y="625264"/>
                        </a:cubicBezTo>
                        <a:cubicBezTo>
                          <a:pt x="-46172" y="414166"/>
                          <a:pt x="2302" y="405245"/>
                          <a:pt x="0" y="21413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Время, затраченное на активацию самоката увеличивается с  возрастом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D77C95CB-A917-4DA5-A8D5-F250FDBBD1D6}"/>
              </a:ext>
            </a:extLst>
          </p:cNvPr>
          <p:cNvSpPr/>
          <p:nvPr/>
        </p:nvSpPr>
        <p:spPr>
          <a:xfrm>
            <a:off x="5180557" y="2651714"/>
            <a:ext cx="2830257" cy="6541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Тем менее он приспособлен и привык к их использованию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6477A36B-F071-4CC8-A45B-4707BDEA459B}"/>
              </a:ext>
            </a:extLst>
          </p:cNvPr>
          <p:cNvSpPr/>
          <p:nvPr/>
        </p:nvSpPr>
        <p:spPr>
          <a:xfrm>
            <a:off x="1140429" y="2651714"/>
            <a:ext cx="2823014" cy="65420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У них нет необходимости в спешке брать самокат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2A9EC8C-3218-4034-9D73-87B00F1B1A4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12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9" name="Plus Sign 28">
            <a:extLst>
              <a:ext uri="{FF2B5EF4-FFF2-40B4-BE49-F238E27FC236}">
                <a16:creationId xmlns:a16="http://schemas.microsoft.com/office/drawing/2014/main" id="{1554880C-89E1-47CF-BC4F-EA72662921F6}"/>
              </a:ext>
            </a:extLst>
          </p:cNvPr>
          <p:cNvSpPr/>
          <p:nvPr/>
        </p:nvSpPr>
        <p:spPr>
          <a:xfrm>
            <a:off x="4338320" y="1361285"/>
            <a:ext cx="467360" cy="467360"/>
          </a:xfrm>
          <a:prstGeom prst="mathPlu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Plus Sign 35">
            <a:extLst>
              <a:ext uri="{FF2B5EF4-FFF2-40B4-BE49-F238E27FC236}">
                <a16:creationId xmlns:a16="http://schemas.microsoft.com/office/drawing/2014/main" id="{D9022CBA-2C9F-4EE7-8517-9B3C919F3E3E}"/>
              </a:ext>
            </a:extLst>
          </p:cNvPr>
          <p:cNvSpPr/>
          <p:nvPr/>
        </p:nvSpPr>
        <p:spPr>
          <a:xfrm>
            <a:off x="4394200" y="2801012"/>
            <a:ext cx="355600" cy="355600"/>
          </a:xfrm>
          <a:prstGeom prst="mathPlus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4747DE9-54DE-43D0-8460-A4FA5B37E59C}"/>
              </a:ext>
            </a:extLst>
          </p:cNvPr>
          <p:cNvCxnSpPr>
            <a:stCxn id="52" idx="2"/>
            <a:endCxn id="5" idx="1"/>
          </p:cNvCxnSpPr>
          <p:nvPr/>
        </p:nvCxnSpPr>
        <p:spPr>
          <a:xfrm>
            <a:off x="2551936" y="3305919"/>
            <a:ext cx="711636" cy="9353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9ADF3C0-47C5-49EA-BF3D-9F4D95C3792F}"/>
              </a:ext>
            </a:extLst>
          </p:cNvPr>
          <p:cNvCxnSpPr>
            <a:cxnSpLocks/>
            <a:stCxn id="48" idx="2"/>
            <a:endCxn id="5" idx="3"/>
          </p:cNvCxnSpPr>
          <p:nvPr/>
        </p:nvCxnSpPr>
        <p:spPr>
          <a:xfrm flipH="1">
            <a:off x="5960473" y="3305910"/>
            <a:ext cx="635213" cy="935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5D0B7EC-AAE0-4CDA-B674-83D42863CEA1}"/>
              </a:ext>
            </a:extLst>
          </p:cNvPr>
          <p:cNvCxnSpPr>
            <a:cxnSpLocks/>
            <a:stCxn id="3" idx="2"/>
            <a:endCxn id="52" idx="0"/>
          </p:cNvCxnSpPr>
          <p:nvPr/>
        </p:nvCxnSpPr>
        <p:spPr>
          <a:xfrm>
            <a:off x="2551936" y="2283613"/>
            <a:ext cx="0" cy="368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9A520C-D0A8-4ECE-8F64-66671FEB96EC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498211" y="2283613"/>
            <a:ext cx="1" cy="3681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93A62B5-775A-4045-81EE-B7127A219A5D}"/>
              </a:ext>
            </a:extLst>
          </p:cNvPr>
          <p:cNvSpPr txBox="1"/>
          <p:nvPr/>
        </p:nvSpPr>
        <p:spPr>
          <a:xfrm>
            <a:off x="720000" y="4337491"/>
            <a:ext cx="27943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*на основании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данного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исследования.</a:t>
            </a:r>
          </a:p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  <a:ea typeface="+mn-ea"/>
                <a:cs typeface="+mn-cs"/>
              </a:rPr>
              <a:t>сслылку см. в приложении 1</a:t>
            </a:r>
          </a:p>
        </p:txBody>
      </p:sp>
    </p:spTree>
    <p:extLst>
      <p:ext uri="{BB962C8B-B14F-4D97-AF65-F5344CB8AC3E}">
        <p14:creationId xmlns:p14="http://schemas.microsoft.com/office/powerpoint/2010/main" val="986509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1551C8-BC58-4A32-920F-D92D0C4BA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159" y="1168856"/>
            <a:ext cx="2674241" cy="422068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E8E2992-A262-4267-B43D-934A05846A3D}"/>
              </a:ext>
            </a:extLst>
          </p:cNvPr>
          <p:cNvSpPr txBox="1">
            <a:spLocks/>
          </p:cNvSpPr>
          <p:nvPr/>
        </p:nvSpPr>
        <p:spPr>
          <a:xfrm>
            <a:off x="872400" y="41223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r>
              <a:rPr lang="ru-RU" dirty="0">
                <a:latin typeface="Moderustic" panose="020B0604020202020204" charset="0"/>
              </a:rPr>
              <a:t>Альтернативный механизм</a:t>
            </a:r>
          </a:p>
        </p:txBody>
      </p:sp>
      <p:sp>
        <p:nvSpPr>
          <p:cNvPr id="7" name="Google Shape;457;p41">
            <a:extLst>
              <a:ext uri="{FF2B5EF4-FFF2-40B4-BE49-F238E27FC236}">
                <a16:creationId xmlns:a16="http://schemas.microsoft.com/office/drawing/2014/main" id="{265ED703-5ECB-4996-AB5A-122195BE911B}"/>
              </a:ext>
            </a:extLst>
          </p:cNvPr>
          <p:cNvSpPr txBox="1">
            <a:spLocks/>
          </p:cNvSpPr>
          <p:nvPr/>
        </p:nvSpPr>
        <p:spPr>
          <a:xfrm>
            <a:off x="654686" y="1271280"/>
            <a:ext cx="5446624" cy="3459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Вероятно, существуют сторонние факторы, влияющие на разницу времени старта поездки  и сканирования 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QR-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кода.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Например, человек </a:t>
            </a:r>
            <a:r>
              <a:rPr lang="ru-RU" sz="2000" b="1" dirty="0">
                <a:solidFill>
                  <a:schemeClr val="dk1"/>
                </a:solidFill>
                <a:latin typeface="Moderustic" pitchFamily="2" charset="0"/>
              </a:rPr>
              <a:t>просто отвлёкся 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или вообще двигается расслабленно и просто не торопится. 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                Потратил больше времени от сканирования 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QR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-кода</a:t>
            </a:r>
            <a:r>
              <a:rPr lang="en-US" sz="2000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до начала поездки</a:t>
            </a:r>
          </a:p>
          <a:p>
            <a:endParaRPr lang="ru-RU" sz="2000" dirty="0">
              <a:solidFill>
                <a:schemeClr val="dk1"/>
              </a:solidFill>
              <a:latin typeface="Moderustic" pitchFamily="2" charset="0"/>
            </a:endParaRPr>
          </a:p>
          <a:p>
            <a:endParaRPr lang="ru-RU" sz="1800" dirty="0">
              <a:latin typeface="Moderustic" pitchFamily="2" charset="0"/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05BF16AC-CDBD-431B-AD52-3A70AEEB66A4}"/>
              </a:ext>
            </a:extLst>
          </p:cNvPr>
          <p:cNvCxnSpPr>
            <a:cxnSpLocks/>
          </p:cNvCxnSpPr>
          <p:nvPr/>
        </p:nvCxnSpPr>
        <p:spPr>
          <a:xfrm>
            <a:off x="771053" y="3963614"/>
            <a:ext cx="67650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E116BB-9B35-4B77-908A-69AFCF5234C3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13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978747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560" y="186336"/>
            <a:ext cx="632088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Математическая модель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9" name="Google Shape;457;p41">
            <a:extLst>
              <a:ext uri="{FF2B5EF4-FFF2-40B4-BE49-F238E27FC236}">
                <a16:creationId xmlns:a16="http://schemas.microsoft.com/office/drawing/2014/main" id="{F3F68B1A-11D1-4F08-BB51-8FAB9999420D}"/>
              </a:ext>
            </a:extLst>
          </p:cNvPr>
          <p:cNvSpPr txBox="1">
            <a:spLocks/>
          </p:cNvSpPr>
          <p:nvPr/>
        </p:nvSpPr>
        <p:spPr>
          <a:xfrm>
            <a:off x="469822" y="1058949"/>
            <a:ext cx="7686924" cy="30256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Используем метод </a:t>
            </a:r>
            <a:r>
              <a:rPr lang="ru-RU" sz="2000" b="1" dirty="0">
                <a:solidFill>
                  <a:schemeClr val="dk1"/>
                </a:solidFill>
                <a:latin typeface="Moderustic" pitchFamily="2" charset="0"/>
              </a:rPr>
              <a:t>множественной регрессии</a:t>
            </a:r>
            <a:r>
              <a:rPr lang="ru-RU" sz="2000" dirty="0">
                <a:solidFill>
                  <a:schemeClr val="dk1"/>
                </a:solidFill>
                <a:latin typeface="Moderustic" pitchFamily="2" charset="0"/>
              </a:rPr>
              <a:t>, чтобы рассмотреть влияния нескольких независимых переменных на одну зависимую</a:t>
            </a:r>
          </a:p>
          <a:p>
            <a:endParaRPr lang="ru-RU" sz="1800" dirty="0">
              <a:latin typeface="Moderustic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764C6-F2B3-45DF-8E97-8EB14148B36C}"/>
              </a:ext>
            </a:extLst>
          </p:cNvPr>
          <p:cNvSpPr txBox="1"/>
          <p:nvPr/>
        </p:nvSpPr>
        <p:spPr>
          <a:xfrm>
            <a:off x="469822" y="2306101"/>
            <a:ext cx="779025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Moderustic" panose="020B0604020202020204" charset="0"/>
              </a:rPr>
              <a:t> Используем в модели следующие переменные:</a:t>
            </a:r>
          </a:p>
          <a:p>
            <a:endParaRPr lang="ru-RU" sz="1800" dirty="0">
              <a:latin typeface="Moderustic" panose="020B0604020202020204" charset="0"/>
            </a:endParaRPr>
          </a:p>
        </p:txBody>
      </p:sp>
      <p:graphicFrame>
        <p:nvGraphicFramePr>
          <p:cNvPr id="11" name="Таблица 3">
            <a:extLst>
              <a:ext uri="{FF2B5EF4-FFF2-40B4-BE49-F238E27FC236}">
                <a16:creationId xmlns:a16="http://schemas.microsoft.com/office/drawing/2014/main" id="{ADF6A002-4158-49FC-BC15-893899A00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987300"/>
              </p:ext>
            </p:extLst>
          </p:nvPr>
        </p:nvGraphicFramePr>
        <p:xfrm>
          <a:off x="1032107" y="2914706"/>
          <a:ext cx="7079786" cy="172051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791396">
                  <a:extLst>
                    <a:ext uri="{9D8B030D-6E8A-4147-A177-3AD203B41FA5}">
                      <a16:colId xmlns:a16="http://schemas.microsoft.com/office/drawing/2014/main" val="2086378419"/>
                    </a:ext>
                  </a:extLst>
                </a:gridCol>
                <a:gridCol w="4288390">
                  <a:extLst>
                    <a:ext uri="{9D8B030D-6E8A-4147-A177-3AD203B41FA5}">
                      <a16:colId xmlns:a16="http://schemas.microsoft.com/office/drawing/2014/main" val="3172303214"/>
                    </a:ext>
                  </a:extLst>
                </a:gridCol>
              </a:tblGrid>
              <a:tr h="292894"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y – </a:t>
                      </a:r>
                      <a:r>
                        <a:rPr lang="ru-RU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зависимая переменная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x</a:t>
                      </a:r>
                      <a:r>
                        <a:rPr lang="ru-RU" sz="16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ea typeface="+mn-ea"/>
                          <a:cs typeface="Arial"/>
                          <a:sym typeface="Arial"/>
                        </a:rPr>
                        <a:t> – независимые переменные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197158"/>
                  </a:ext>
                </a:extLst>
              </a:tr>
              <a:tr h="138523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seconds_difference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– 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разница во времени между сканированием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QR-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кода и стартом поездки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время суток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возраст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квадрат возраста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- количество заказов пользователя на момент поездки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280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588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5A8216-66D5-4AE9-99D0-9DA8485E8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923591-1E8C-4658-9642-0880F95C9F9A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24.84;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7" name="Таблица 2">
            <a:extLst>
              <a:ext uri="{FF2B5EF4-FFF2-40B4-BE49-F238E27FC236}">
                <a16:creationId xmlns:a16="http://schemas.microsoft.com/office/drawing/2014/main" id="{DB1B8992-A76E-4130-B27D-ED7208364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45983"/>
              </p:ext>
            </p:extLst>
          </p:nvPr>
        </p:nvGraphicFramePr>
        <p:xfrm>
          <a:off x="2081190" y="1650761"/>
          <a:ext cx="5012925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23673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791614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913902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4.74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0.048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36.202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2.84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.005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-0.0116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1.6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.11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0.0048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0.001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9.18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0.079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.046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-0.046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1.3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.193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-0.115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2.14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CF1EC7-CE45-4DBB-8839-5DC0B9EC2183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rgbClr val="FF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2AC45C-0F81-43BD-8CE1-8C148FAC08AB}"/>
              </a:ext>
            </a:extLst>
          </p:cNvPr>
          <p:cNvSpPr txBox="1"/>
          <p:nvPr/>
        </p:nvSpPr>
        <p:spPr>
          <a:xfrm>
            <a:off x="-239350" y="4654739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C3742C-CD2D-4DC9-9928-524903CEBFA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15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7AB22-A0C6-42F5-B347-9363EA27EEDD}"/>
              </a:ext>
            </a:extLst>
          </p:cNvPr>
          <p:cNvSpPr txBox="1"/>
          <p:nvPr/>
        </p:nvSpPr>
        <p:spPr>
          <a:xfrm>
            <a:off x="5911850" y="828112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FF3399"/>
                </a:solidFill>
                <a:latin typeface="Moderustic" panose="020B0604020202020204" charset="0"/>
              </a:rPr>
              <a:t>для подвыборки женщин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C42CF1-7344-403D-9DEC-E1A3EFBFD54A}"/>
              </a:ext>
            </a:extLst>
          </p:cNvPr>
          <p:cNvSpPr txBox="1"/>
          <p:nvPr/>
        </p:nvSpPr>
        <p:spPr>
          <a:xfrm>
            <a:off x="628777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RSS1 = 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609</a:t>
            </a:r>
            <a:r>
              <a:rPr lang="en-US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521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.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7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891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5A8216-66D5-4AE9-99D0-9DA8485E8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923591-1E8C-4658-9642-0880F95C9F9A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0.002</a:t>
            </a: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113.3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7" name="Таблица 2">
            <a:extLst>
              <a:ext uri="{FF2B5EF4-FFF2-40B4-BE49-F238E27FC236}">
                <a16:creationId xmlns:a16="http://schemas.microsoft.com/office/drawing/2014/main" id="{DB1B8992-A76E-4130-B27D-ED7208364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529234"/>
              </p:ext>
            </p:extLst>
          </p:nvPr>
        </p:nvGraphicFramePr>
        <p:xfrm>
          <a:off x="2081190" y="1650761"/>
          <a:ext cx="4981620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23673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852481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821730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4.9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76.35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5.55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 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0204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5.14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25.4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-0.006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-0.34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.74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004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.76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005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0.23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.82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CF1EC7-CE45-4DBB-8839-5DC0B9EC2183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2AC45C-0F81-43BD-8CE1-8C148FAC08AB}"/>
              </a:ext>
            </a:extLst>
          </p:cNvPr>
          <p:cNvSpPr txBox="1"/>
          <p:nvPr/>
        </p:nvSpPr>
        <p:spPr>
          <a:xfrm>
            <a:off x="-144024" y="4808628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C3742C-CD2D-4DC9-9928-524903CEBFA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7AB22-A0C6-42F5-B347-9363EA27EEDD}"/>
              </a:ext>
            </a:extLst>
          </p:cNvPr>
          <p:cNvSpPr txBox="1"/>
          <p:nvPr/>
        </p:nvSpPr>
        <p:spPr>
          <a:xfrm>
            <a:off x="5911850" y="828112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tx2">
                    <a:lumMod val="75000"/>
                  </a:schemeClr>
                </a:solidFill>
                <a:latin typeface="Moderustic" panose="020B0604020202020204" charset="0"/>
              </a:rPr>
              <a:t>для подвыборки мужчин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3B87FD-8843-4B81-B4FA-E73DB7155506}"/>
              </a:ext>
            </a:extLst>
          </p:cNvPr>
          <p:cNvSpPr txBox="1"/>
          <p:nvPr/>
        </p:nvSpPr>
        <p:spPr>
          <a:xfrm>
            <a:off x="620649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RSS2 = </a:t>
            </a:r>
            <a:r>
              <a:rPr lang="ru-RU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3583543.</a:t>
            </a:r>
            <a:r>
              <a:rPr lang="en-US" b="1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7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CD13881-6D70-4ED9-8F26-C43E6FD17198}"/>
              </a:ext>
            </a:extLst>
          </p:cNvPr>
          <p:cNvSpPr txBox="1">
            <a:spLocks/>
          </p:cNvSpPr>
          <p:nvPr/>
        </p:nvSpPr>
        <p:spPr>
          <a:xfrm>
            <a:off x="1411560" y="155856"/>
            <a:ext cx="6320880" cy="69062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Moderustic Medium" pitchFamily="2" charset="0"/>
                <a:sym typeface="Outfit"/>
              </a:rPr>
              <a:t>F-</a:t>
            </a:r>
            <a:r>
              <a:rPr lang="ru-RU" sz="3600" b="1" dirty="0">
                <a:solidFill>
                  <a:schemeClr val="dk1"/>
                </a:solidFill>
                <a:latin typeface="Moderustic Medium" pitchFamily="2" charset="0"/>
                <a:sym typeface="Outfit"/>
              </a:rPr>
              <a:t>тест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BC4CE-602E-47A5-B139-46D929B837E8}"/>
              </a:ext>
            </a:extLst>
          </p:cNvPr>
          <p:cNvSpPr txBox="1"/>
          <p:nvPr/>
        </p:nvSpPr>
        <p:spPr>
          <a:xfrm>
            <a:off x="620649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Moderustic" panose="020B0604020202020204" charset="0"/>
              </a:rPr>
              <a:t> </a:t>
            </a:r>
            <a:endParaRPr lang="ru-RU" b="1" dirty="0">
              <a:solidFill>
                <a:schemeClr val="tx1">
                  <a:lumMod val="50000"/>
                </a:schemeClr>
              </a:solidFill>
              <a:latin typeface="Moderustic" panose="020B060402020202020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2A105AF-2AC9-411B-8262-D925D3B041BC}"/>
              </a:ext>
            </a:extLst>
          </p:cNvPr>
          <p:cNvSpPr/>
          <p:nvPr/>
        </p:nvSpPr>
        <p:spPr>
          <a:xfrm>
            <a:off x="6064745" y="1008501"/>
            <a:ext cx="58420" cy="98821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DA24F6-5A19-4CC9-921F-7DDECC3137AC}"/>
              </a:ext>
            </a:extLst>
          </p:cNvPr>
          <p:cNvSpPr txBox="1"/>
          <p:nvPr/>
        </p:nvSpPr>
        <p:spPr>
          <a:xfrm>
            <a:off x="6337300" y="1079796"/>
            <a:ext cx="2644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Moderustic" panose="020B0604020202020204" charset="0"/>
              </a:rPr>
              <a:t>F = 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Moderustic" panose="020B0604020202020204" charset="0"/>
              </a:rPr>
              <a:t>568.385</a:t>
            </a:r>
            <a:endParaRPr lang="en-US" sz="1800" b="0" i="0" dirty="0">
              <a:solidFill>
                <a:schemeClr val="tx1"/>
              </a:solidFill>
              <a:effectLst/>
              <a:latin typeface="Moderustic" panose="020B0604020202020204" charset="0"/>
            </a:endParaRPr>
          </a:p>
          <a:p>
            <a:r>
              <a:rPr lang="en-US" sz="1800" b="1" dirty="0">
                <a:solidFill>
                  <a:schemeClr val="tx1"/>
                </a:solidFill>
                <a:highlight>
                  <a:srgbClr val="D7EAFE"/>
                </a:highlight>
                <a:latin typeface="Moderustic" panose="020B0604020202020204" charset="0"/>
              </a:rPr>
              <a:t>P-value &lt; 0.01</a:t>
            </a:r>
            <a:endParaRPr lang="ru-RU" sz="1800" b="1" dirty="0">
              <a:solidFill>
                <a:schemeClr val="tx1"/>
              </a:solidFill>
              <a:highlight>
                <a:srgbClr val="D7EAFE"/>
              </a:highlight>
              <a:latin typeface="Moderustic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1C694C-B5FE-464B-A3BF-A042CD615CBF}"/>
              </a:ext>
            </a:extLst>
          </p:cNvPr>
          <p:cNvSpPr txBox="1"/>
          <p:nvPr/>
        </p:nvSpPr>
        <p:spPr>
          <a:xfrm>
            <a:off x="703580" y="3108624"/>
            <a:ext cx="84074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000" b="1" dirty="0">
              <a:latin typeface="Moderustic" panose="020B0604020202020204" charset="0"/>
            </a:endParaRPr>
          </a:p>
          <a:p>
            <a:r>
              <a:rPr lang="ru-RU" sz="2000" b="1" dirty="0">
                <a:solidFill>
                  <a:schemeClr val="tx1"/>
                </a:solidFill>
                <a:latin typeface="Moderustic" panose="020B0604020202020204" charset="0"/>
              </a:rPr>
              <a:t>На основе </a:t>
            </a:r>
            <a:r>
              <a:rPr lang="en-US" sz="2000" b="1" dirty="0">
                <a:solidFill>
                  <a:schemeClr val="tx1"/>
                </a:solidFill>
                <a:latin typeface="Moderustic" panose="020B0604020202020204" charset="0"/>
              </a:rPr>
              <a:t>F-</a:t>
            </a:r>
            <a:r>
              <a:rPr lang="ru-RU" sz="2000" b="1" dirty="0">
                <a:solidFill>
                  <a:schemeClr val="tx1"/>
                </a:solidFill>
                <a:latin typeface="Moderustic" panose="020B0604020202020204" charset="0"/>
              </a:rPr>
              <a:t>теста было выявлено, что регрессии на подвыборках лучше обьясняют данные, чем общая модель.</a:t>
            </a:r>
          </a:p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Таким образом выборки неоднородны из-за различных коэфициентов, и необходимо оценивать модели раздельно.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3ACB60-5040-4495-95DB-225060844B12}"/>
              </a:ext>
            </a:extLst>
          </p:cNvPr>
          <p:cNvSpPr txBox="1"/>
          <p:nvPr/>
        </p:nvSpPr>
        <p:spPr>
          <a:xfrm>
            <a:off x="961213" y="2156251"/>
            <a:ext cx="6990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Moderustic" panose="020B0604020202020204" charset="0"/>
              </a:rPr>
              <a:t>k</a:t>
            </a:r>
            <a:r>
              <a:rPr lang="en-US" sz="2400" dirty="0">
                <a:latin typeface="Moderustic" panose="020B060402020202020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</a:rPr>
              <a:t>количество параметров модели</a:t>
            </a:r>
          </a:p>
          <a:p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Moderustic" panose="020B0604020202020204" charset="0"/>
              </a:rPr>
              <a:t>n</a:t>
            </a:r>
            <a:r>
              <a:rPr lang="en-US" sz="2400" dirty="0">
                <a:latin typeface="Moderustic" panose="020B060402020202020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</a:rPr>
              <a:t>общее количество наблюдений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6A41B-8A63-46A7-8761-981433CC99E2}"/>
              </a:ext>
            </a:extLst>
          </p:cNvPr>
          <p:cNvCxnSpPr>
            <a:cxnSpLocks/>
          </p:cNvCxnSpPr>
          <p:nvPr/>
        </p:nvCxnSpPr>
        <p:spPr>
          <a:xfrm flipV="1">
            <a:off x="0" y="3197138"/>
            <a:ext cx="9254490" cy="27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82A08AC-0D25-46B5-981E-4DE4AA58FE1E}"/>
              </a:ext>
            </a:extLst>
          </p:cNvPr>
          <p:cNvSpPr txBox="1"/>
          <p:nvPr/>
        </p:nvSpPr>
        <p:spPr>
          <a:xfrm>
            <a:off x="4907280" y="4753964"/>
            <a:ext cx="4375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Значение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RSS 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см. в приложении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E25EB4-1EB7-4525-8161-5E646234EF25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17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AE9962-0580-42F9-B3D6-F22DD46D8017}"/>
                  </a:ext>
                </a:extLst>
              </p:cNvPr>
              <p:cNvSpPr txBox="1"/>
              <p:nvPr/>
            </p:nvSpPr>
            <p:spPr>
              <a:xfrm>
                <a:off x="308702" y="1099592"/>
                <a:ext cx="5732595" cy="768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𝑅𝑆𝑆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𝑅𝑆𝑆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𝑅𝑆𝑆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)/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𝑅𝑆𝑆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1 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𝑅𝑆𝑆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/(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−2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−2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  <a:latin typeface="Moderustic" pitchFamily="2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AE9962-0580-42F9-B3D6-F22DD46D8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702" y="1099592"/>
                <a:ext cx="5732595" cy="7689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8942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B80D6C-2EE2-4747-9B0B-01E579B9A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" t="4680" b="4651"/>
          <a:stretch/>
        </p:blipFill>
        <p:spPr>
          <a:xfrm>
            <a:off x="476249" y="1410034"/>
            <a:ext cx="5453015" cy="3036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473808-6C3F-4EDF-8BF9-B42375C5F481}"/>
              </a:ext>
            </a:extLst>
          </p:cNvPr>
          <p:cNvSpPr txBox="1"/>
          <p:nvPr/>
        </p:nvSpPr>
        <p:spPr>
          <a:xfrm>
            <a:off x="538687" y="276189"/>
            <a:ext cx="8605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3500"/>
            </a:pPr>
            <a:r>
              <a:rPr lang="ru-RU" sz="32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Различия в моделях самокатов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27266B-F775-4106-9C17-2567838C9124}"/>
              </a:ext>
            </a:extLst>
          </p:cNvPr>
          <p:cNvSpPr txBox="1"/>
          <p:nvPr/>
        </p:nvSpPr>
        <p:spPr>
          <a:xfrm rot="16200000">
            <a:off x="-2567470" y="2651322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02D9F4-1FAA-4C77-B982-B7D06262CCB7}"/>
              </a:ext>
            </a:extLst>
          </p:cNvPr>
          <p:cNvSpPr txBox="1"/>
          <p:nvPr/>
        </p:nvSpPr>
        <p:spPr>
          <a:xfrm>
            <a:off x="1666240" y="4292716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модель самоката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6B1D68-E829-4263-BF16-386D86C56C25}"/>
              </a:ext>
            </a:extLst>
          </p:cNvPr>
          <p:cNvSpPr txBox="1"/>
          <p:nvPr/>
        </p:nvSpPr>
        <p:spPr>
          <a:xfrm>
            <a:off x="6076585" y="1281714"/>
            <a:ext cx="280234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На уровне значимости 5%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не было выявлено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различий в средних значениях seconds_difference для разных моделей самокатов.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*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В силу этого можно сделать вывод, что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полученные оценки не подвержены смещению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из-за различий в моделях.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9DB8DE-D9F1-4D71-B250-77AC7C6662F9}"/>
              </a:ext>
            </a:extLst>
          </p:cNvPr>
          <p:cNvSpPr txBox="1"/>
          <p:nvPr/>
        </p:nvSpPr>
        <p:spPr>
          <a:xfrm>
            <a:off x="5370653" y="4600493"/>
            <a:ext cx="23033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EBA6A-9039-4909-82D6-8342752F27D2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18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0B2255-10CC-4B24-86B2-077B644EE37B}"/>
              </a:ext>
            </a:extLst>
          </p:cNvPr>
          <p:cNvSpPr txBox="1"/>
          <p:nvPr/>
        </p:nvSpPr>
        <p:spPr>
          <a:xfrm>
            <a:off x="5033877" y="4779951"/>
            <a:ext cx="3253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Moderustic" panose="020B0604020202020204" charset="0"/>
              </a:rPr>
              <a:t>*рез-ты теста см. в приложении 6</a:t>
            </a:r>
          </a:p>
        </p:txBody>
      </p:sp>
    </p:spTree>
    <p:extLst>
      <p:ext uri="{BB962C8B-B14F-4D97-AF65-F5344CB8AC3E}">
        <p14:creationId xmlns:p14="http://schemas.microsoft.com/office/powerpoint/2010/main" val="3009242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 idx="4294967295"/>
          </p:nvPr>
        </p:nvSpPr>
        <p:spPr>
          <a:xfrm>
            <a:off x="2642844" y="1333964"/>
            <a:ext cx="5534025" cy="24755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spcAft>
                <a:spcPts val="1200"/>
              </a:spcAft>
            </a:pPr>
            <a:r>
              <a:rPr lang="ru-RU" sz="4800" dirty="0">
                <a:latin typeface="Moderustic Medium" pitchFamily="2" charset="0"/>
              </a:rPr>
              <a:t>Наша гипотеза частично подтвердилась</a:t>
            </a:r>
            <a:endParaRPr sz="4800" dirty="0">
              <a:latin typeface="Moderustic Medium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35F28D-2044-490B-8808-EC046C99CE1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B8EBFD-F61D-4B52-9721-DC1ACE3BA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48683" y="2628680"/>
            <a:ext cx="2745523" cy="274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8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73527-9721-4324-AF7F-10E3342B1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16425"/>
            <a:ext cx="7704000" cy="572700"/>
          </a:xfrm>
          <a:noFill/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  <a:latin typeface="Moderustic Medium" panose="020B0604020202020204" charset="0"/>
              </a:rPr>
              <a:t>Структура данных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8B564B5-0C0F-47FA-B9C6-07367EDB4EFD}"/>
              </a:ext>
            </a:extLst>
          </p:cNvPr>
          <p:cNvGrpSpPr/>
          <p:nvPr/>
        </p:nvGrpSpPr>
        <p:grpSpPr>
          <a:xfrm>
            <a:off x="930363" y="1049840"/>
            <a:ext cx="5213350" cy="3713900"/>
            <a:chOff x="788670" y="1187450"/>
            <a:chExt cx="5213350" cy="37139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D17BE6-68FD-4727-8A82-374F59EBBDD8}"/>
                </a:ext>
              </a:extLst>
            </p:cNvPr>
            <p:cNvGrpSpPr/>
            <p:nvPr/>
          </p:nvGrpSpPr>
          <p:grpSpPr>
            <a:xfrm>
              <a:off x="889000" y="1187450"/>
              <a:ext cx="3557270" cy="560348"/>
              <a:chOff x="882650" y="1187450"/>
              <a:chExt cx="3557270" cy="56034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587A1D6C-68D5-4AF0-A7AC-3C192FF0630F}"/>
                  </a:ext>
                </a:extLst>
              </p:cNvPr>
              <p:cNvGrpSpPr/>
              <p:nvPr/>
            </p:nvGrpSpPr>
            <p:grpSpPr>
              <a:xfrm>
                <a:off x="882650" y="1187450"/>
                <a:ext cx="304800" cy="304800"/>
                <a:chOff x="939800" y="1111250"/>
                <a:chExt cx="304800" cy="304800"/>
              </a:xfrm>
            </p:grpSpPr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ACB03667-D6B3-4674-9B4C-320476AD12DF}"/>
                    </a:ext>
                  </a:extLst>
                </p:cNvPr>
                <p:cNvSpPr/>
                <p:nvPr/>
              </p:nvSpPr>
              <p:spPr>
                <a:xfrm>
                  <a:off x="939800" y="1111250"/>
                  <a:ext cx="304800" cy="304800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solidFill>
                    <a:srgbClr val="D7EA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5" name="Sun 4">
                  <a:extLst>
                    <a:ext uri="{FF2B5EF4-FFF2-40B4-BE49-F238E27FC236}">
                      <a16:creationId xmlns:a16="http://schemas.microsoft.com/office/drawing/2014/main" id="{D4B0D505-4508-4C27-B5AF-76310F409B9E}"/>
                    </a:ext>
                  </a:extLst>
                </p:cNvPr>
                <p:cNvSpPr/>
                <p:nvPr/>
              </p:nvSpPr>
              <p:spPr>
                <a:xfrm>
                  <a:off x="987425" y="1158875"/>
                  <a:ext cx="209550" cy="209550"/>
                </a:xfrm>
                <a:prstGeom prst="sun">
                  <a:avLst/>
                </a:prstGeom>
                <a:solidFill>
                  <a:schemeClr val="accent3"/>
                </a:solidFill>
                <a:ln w="127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31F792D-F138-46AB-AA40-98D4A0CD3BC1}"/>
                  </a:ext>
                </a:extLst>
              </p:cNvPr>
              <p:cNvSpPr txBox="1"/>
              <p:nvPr/>
            </p:nvSpPr>
            <p:spPr>
              <a:xfrm>
                <a:off x="1187450" y="1193800"/>
                <a:ext cx="325247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tx1"/>
                    </a:solidFill>
                    <a:latin typeface="Moderustic" panose="020B0604020202020204" charset="0"/>
                  </a:rPr>
                  <a:t>Качественные переменные:</a:t>
                </a:r>
              </a:p>
              <a:p>
                <a:endParaRPr lang="ru-RU" b="1" dirty="0">
                  <a:latin typeface="Moderustic" panose="020B0604020202020204" charset="0"/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8686D7-F325-4770-89FD-006C15F9C4FF}"/>
                </a:ext>
              </a:extLst>
            </p:cNvPr>
            <p:cNvSpPr txBox="1"/>
            <p:nvPr/>
          </p:nvSpPr>
          <p:spPr>
            <a:xfrm>
              <a:off x="788670" y="1535156"/>
              <a:ext cx="365760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Название модели самоката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Пол клиента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Уровень образования клиента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Регион проживания человека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Семейный статус человека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77B632-DA16-4ABA-9B7C-D374B6620984}"/>
                </a:ext>
              </a:extLst>
            </p:cNvPr>
            <p:cNvGrpSpPr/>
            <p:nvPr/>
          </p:nvGrpSpPr>
          <p:grpSpPr>
            <a:xfrm>
              <a:off x="889000" y="2955472"/>
              <a:ext cx="3557270" cy="560348"/>
              <a:chOff x="882650" y="1187450"/>
              <a:chExt cx="3557270" cy="560348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04AD23D-F7C6-406A-B53E-5DC0C9BA02C8}"/>
                  </a:ext>
                </a:extLst>
              </p:cNvPr>
              <p:cNvSpPr/>
              <p:nvPr/>
            </p:nvSpPr>
            <p:spPr>
              <a:xfrm>
                <a:off x="882650" y="1187450"/>
                <a:ext cx="304800" cy="304800"/>
              </a:xfrm>
              <a:prstGeom prst="ellipse">
                <a:avLst/>
              </a:prstGeom>
              <a:solidFill>
                <a:schemeClr val="tx2"/>
              </a:solidFill>
              <a:ln>
                <a:solidFill>
                  <a:srgbClr val="D7EA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AA50E51-903B-48AD-BAD6-B2817D848D90}"/>
                  </a:ext>
                </a:extLst>
              </p:cNvPr>
              <p:cNvSpPr txBox="1"/>
              <p:nvPr/>
            </p:nvSpPr>
            <p:spPr>
              <a:xfrm>
                <a:off x="1187450" y="1193800"/>
                <a:ext cx="325247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tx1"/>
                    </a:solidFill>
                    <a:latin typeface="Moderustic" panose="020B0604020202020204" charset="0"/>
                  </a:rPr>
                  <a:t>Количественные переменные:</a:t>
                </a:r>
              </a:p>
              <a:p>
                <a:endParaRPr lang="ru-RU" b="1" dirty="0">
                  <a:solidFill>
                    <a:schemeClr val="tx1"/>
                  </a:solidFill>
                  <a:latin typeface="Moderustic" panose="020B0604020202020204" charset="0"/>
                </a:endParaRPr>
              </a:p>
            </p:txBody>
          </p:sp>
        </p:grpSp>
        <p:sp>
          <p:nvSpPr>
            <p:cNvPr id="15" name="Division Sign 14">
              <a:extLst>
                <a:ext uri="{FF2B5EF4-FFF2-40B4-BE49-F238E27FC236}">
                  <a16:creationId xmlns:a16="http://schemas.microsoft.com/office/drawing/2014/main" id="{F7C17596-3A9C-477E-854E-DBF5D2F70004}"/>
                </a:ext>
              </a:extLst>
            </p:cNvPr>
            <p:cNvSpPr/>
            <p:nvPr/>
          </p:nvSpPr>
          <p:spPr>
            <a:xfrm>
              <a:off x="929640" y="2996112"/>
              <a:ext cx="223520" cy="223520"/>
            </a:xfrm>
            <a:prstGeom prst="mathDivide">
              <a:avLst/>
            </a:prstGeom>
            <a:solidFill>
              <a:schemeClr val="bg1"/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AC6EE5-8082-4149-989D-46823F252F64}"/>
                </a:ext>
              </a:extLst>
            </p:cNvPr>
            <p:cNvSpPr txBox="1"/>
            <p:nvPr/>
          </p:nvSpPr>
          <p:spPr>
            <a:xfrm>
              <a:off x="889000" y="3300912"/>
              <a:ext cx="5113020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Стоимость минуты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Размер суммы, которая замораживается 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  на счете в момент взятия самоката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Километраж поездки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Стоимость поездки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Размеры выплаченного кэшбэка</a:t>
              </a:r>
            </a:p>
            <a:p>
              <a:r>
                <a:rPr lang="ru-RU" dirty="0">
                  <a:solidFill>
                    <a:schemeClr val="tx1"/>
                  </a:solidFill>
                  <a:latin typeface="Moderustic" pitchFamily="2" charset="0"/>
                </a:rPr>
                <a:t>- Возраст клиента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22180C-CE35-4CD1-9B40-065F68B84B78}"/>
              </a:ext>
            </a:extLst>
          </p:cNvPr>
          <p:cNvSpPr txBox="1"/>
          <p:nvPr/>
        </p:nvSpPr>
        <p:spPr>
          <a:xfrm>
            <a:off x="4374543" y="1198185"/>
            <a:ext cx="51155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396750</a:t>
            </a:r>
            <a:r>
              <a:rPr lang="ru-RU" sz="1400" dirty="0">
                <a:solidFill>
                  <a:schemeClr val="tx2">
                    <a:lumMod val="50000"/>
                  </a:schemeClr>
                </a:solidFill>
                <a:latin typeface="Moderustic" pitchFamily="2" charset="0"/>
              </a:rPr>
              <a:t> 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строк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92AFD3-5E6B-4A18-BAD5-5303BEF9DE4E}"/>
              </a:ext>
            </a:extLst>
          </p:cNvPr>
          <p:cNvSpPr txBox="1"/>
          <p:nvPr/>
        </p:nvSpPr>
        <p:spPr>
          <a:xfrm>
            <a:off x="4234843" y="3551051"/>
            <a:ext cx="5394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71389</a:t>
            </a:r>
            <a:r>
              <a:rPr lang="ru-RU" sz="3200" dirty="0">
                <a:solidFill>
                  <a:schemeClr val="tx2">
                    <a:lumMod val="50000"/>
                  </a:schemeClr>
                </a:solidFill>
                <a:latin typeface="Moderustic" pitchFamily="2" charset="0"/>
              </a:rPr>
              <a:t> 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уникальных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 пользователей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A91CD4-85E8-407A-9A25-99AFAF5D5E42}"/>
              </a:ext>
            </a:extLst>
          </p:cNvPr>
          <p:cNvSpPr txBox="1"/>
          <p:nvPr/>
        </p:nvSpPr>
        <p:spPr>
          <a:xfrm>
            <a:off x="4258529" y="2088844"/>
            <a:ext cx="539496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itchFamily="2" charset="0"/>
              </a:rPr>
              <a:t>Данные за сезон 2024:</a:t>
            </a:r>
          </a:p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С апреля по </a:t>
            </a:r>
          </a:p>
          <a:p>
            <a:pPr algn="ctr"/>
            <a:r>
              <a:rPr lang="ru-RU" sz="3200" b="1" dirty="0">
                <a:solidFill>
                  <a:schemeClr val="tx2">
                    <a:lumMod val="90000"/>
                  </a:schemeClr>
                </a:solidFill>
                <a:latin typeface="Moderustic" pitchFamily="2" charset="0"/>
              </a:rPr>
              <a:t>октябрь</a:t>
            </a:r>
            <a:endParaRPr lang="ru-RU" sz="3200" dirty="0">
              <a:solidFill>
                <a:schemeClr val="tx2">
                  <a:lumMod val="90000"/>
                </a:schemeClr>
              </a:solidFill>
              <a:latin typeface="Moderustic" pitchFamily="2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36663B-007C-4FA6-8000-35347F382627}"/>
              </a:ext>
            </a:extLst>
          </p:cNvPr>
          <p:cNvCxnSpPr/>
          <p:nvPr/>
        </p:nvCxnSpPr>
        <p:spPr>
          <a:xfrm>
            <a:off x="5104665" y="1049840"/>
            <a:ext cx="0" cy="425136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609AD48-E98E-4326-949A-55C0A8EF4E2A}"/>
              </a:ext>
            </a:extLst>
          </p:cNvPr>
          <p:cNvCxnSpPr>
            <a:cxnSpLocks/>
          </p:cNvCxnSpPr>
          <p:nvPr/>
        </p:nvCxnSpPr>
        <p:spPr>
          <a:xfrm flipH="1">
            <a:off x="5087241" y="2009750"/>
            <a:ext cx="4184081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2FA717A-BF3B-4958-B774-0ED728DA1BFA}"/>
              </a:ext>
            </a:extLst>
          </p:cNvPr>
          <p:cNvCxnSpPr>
            <a:cxnSpLocks/>
          </p:cNvCxnSpPr>
          <p:nvPr/>
        </p:nvCxnSpPr>
        <p:spPr>
          <a:xfrm flipH="1">
            <a:off x="5115800" y="3495107"/>
            <a:ext cx="425969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9D9745F-799B-41FC-B476-3F78F2748CF7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76043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B80E777-049E-4950-BD69-300EE11EB4B2}"/>
              </a:ext>
            </a:extLst>
          </p:cNvPr>
          <p:cNvSpPr txBox="1"/>
          <p:nvPr/>
        </p:nvSpPr>
        <p:spPr>
          <a:xfrm>
            <a:off x="4161482" y="4719415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age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5446018-8332-4E0B-9512-DE7E0106BBB3}"/>
              </a:ext>
            </a:extLst>
          </p:cNvPr>
          <p:cNvSpPr/>
          <p:nvPr/>
        </p:nvSpPr>
        <p:spPr>
          <a:xfrm>
            <a:off x="7551420" y="3779520"/>
            <a:ext cx="1592580" cy="1363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900" y="151678"/>
            <a:ext cx="632088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Интерпретация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F3169409-022D-45FB-9F25-F48009745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320" y="1017689"/>
            <a:ext cx="4505266" cy="1170673"/>
          </a:xfrm>
        </p:spPr>
        <p:txBody>
          <a:bodyPr numCol="1" anchor="t"/>
          <a:lstStyle/>
          <a:p>
            <a:pPr marL="139700" indent="0">
              <a:buNone/>
            </a:pP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Зависимость</a:t>
            </a:r>
            <a:r>
              <a:rPr lang="en-US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bg2">
                    <a:lumMod val="50000"/>
                  </a:schemeClr>
                </a:solidFill>
                <a:latin typeface="Moderustic" panose="020B0604020202020204" charset="0"/>
              </a:rPr>
              <a:t>для мужчин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также является</a:t>
            </a:r>
          </a:p>
          <a:p>
            <a:pPr marL="139700" indent="0">
              <a:buNone/>
            </a:pP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квадратичной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 (зависимая переменная уменьшается до 34, затем возрастает)</a:t>
            </a:r>
          </a:p>
          <a:p>
            <a:pPr marL="139700" indent="0" algn="just">
              <a:buNone/>
            </a:pPr>
            <a:endParaRPr lang="en-US" sz="1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59EDDC-2F1A-40E3-A5E9-D03793D17BBE}"/>
              </a:ext>
            </a:extLst>
          </p:cNvPr>
          <p:cNvSpPr txBox="1"/>
          <p:nvPr/>
        </p:nvSpPr>
        <p:spPr>
          <a:xfrm rot="16200000">
            <a:off x="2097518" y="3241521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092EB8-33CD-45FA-95AA-C6DC7D3C7EC8}"/>
              </a:ext>
            </a:extLst>
          </p:cNvPr>
          <p:cNvSpPr txBox="1"/>
          <p:nvPr/>
        </p:nvSpPr>
        <p:spPr>
          <a:xfrm>
            <a:off x="671049" y="1053572"/>
            <a:ext cx="3968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 algn="ctr">
              <a:buNone/>
            </a:pP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Зависимость</a:t>
            </a:r>
            <a:r>
              <a:rPr lang="en-US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rgbClr val="FF3399"/>
                </a:solidFill>
                <a:latin typeface="Moderustic" panose="020B0604020202020204" charset="0"/>
              </a:rPr>
              <a:t>для женщин</a:t>
            </a:r>
            <a:r>
              <a:rPr lang="ru-RU" sz="1600" dirty="0">
                <a:latin typeface="Moderustic" panose="020B060402020202020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является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квадратичной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(с возрастом зависимая переменная возрастает)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EFB67A-B7FD-4263-877E-AE494E2E4930}"/>
              </a:ext>
            </a:extLst>
          </p:cNvPr>
          <p:cNvSpPr txBox="1"/>
          <p:nvPr/>
        </p:nvSpPr>
        <p:spPr>
          <a:xfrm rot="16200000">
            <a:off x="-2410683" y="3056343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6B7964-5B14-43B6-82D4-2AC304A858A3}"/>
              </a:ext>
            </a:extLst>
          </p:cNvPr>
          <p:cNvSpPr txBox="1"/>
          <p:nvPr/>
        </p:nvSpPr>
        <p:spPr>
          <a:xfrm>
            <a:off x="-150127" y="4705097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age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CE73820-04C3-458F-8F6F-B323883658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8652" y="1886850"/>
            <a:ext cx="3816667" cy="28816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C680FE9-91BB-4FEB-8CE2-FE4D77C89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559" y="1964160"/>
            <a:ext cx="3719674" cy="27897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7BB541D-C467-4117-ABCB-9790D94636C9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0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226998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420" y="326544"/>
            <a:ext cx="6320880" cy="690623"/>
          </a:xfrm>
        </p:spPr>
        <p:txBody>
          <a:bodyPr/>
          <a:lstStyle/>
          <a:p>
            <a:r>
              <a:rPr lang="en-US" sz="3600" dirty="0">
                <a:latin typeface="Moderustic Medium" pitchFamily="2" charset="0"/>
              </a:rPr>
              <a:t>Policy implication</a:t>
            </a:r>
            <a:endParaRPr lang="ru-RU" dirty="0">
              <a:latin typeface="Moderustic Medium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9" name="Google Shape;457;p41">
            <a:extLst>
              <a:ext uri="{FF2B5EF4-FFF2-40B4-BE49-F238E27FC236}">
                <a16:creationId xmlns:a16="http://schemas.microsoft.com/office/drawing/2014/main" id="{F3F68B1A-11D1-4F08-BB51-8FAB9999420D}"/>
              </a:ext>
            </a:extLst>
          </p:cNvPr>
          <p:cNvSpPr txBox="1">
            <a:spLocks/>
          </p:cNvSpPr>
          <p:nvPr/>
        </p:nvSpPr>
        <p:spPr>
          <a:xfrm>
            <a:off x="794136" y="1256838"/>
            <a:ext cx="7933552" cy="3018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ru-RU" sz="1800" dirty="0">
              <a:solidFill>
                <a:schemeClr val="tx1"/>
              </a:solidFill>
              <a:latin typeface="Moderustic" pitchFamily="2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FF29854-3281-4BB2-9947-52B25D87D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36" y="2807979"/>
            <a:ext cx="780332" cy="78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FD0033D0-DF07-43FD-B10B-356E517F2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22" y="1395727"/>
            <a:ext cx="534761" cy="53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20E735-2771-464E-BF7D-A571C36EFB8F}"/>
              </a:ext>
            </a:extLst>
          </p:cNvPr>
          <p:cNvSpPr txBox="1"/>
          <p:nvPr/>
        </p:nvSpPr>
        <p:spPr>
          <a:xfrm>
            <a:off x="1574468" y="1395727"/>
            <a:ext cx="65994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Введение тарифа, по которому у пользователя будет дополнительное время после скана 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QR-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кода без списывания денег. Каждые несколько лет это время можно увеличивать, тем самым улучшая пользовательский опыт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5A2B23-D802-410E-95CA-B966AA7B04C7}"/>
              </a:ext>
            </a:extLst>
          </p:cNvPr>
          <p:cNvSpPr txBox="1"/>
          <p:nvPr/>
        </p:nvSpPr>
        <p:spPr>
          <a:xfrm>
            <a:off x="1574468" y="2807979"/>
            <a:ext cx="65994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Оптимизация таргетированной рекламы: пользователям банка в более старшем возрасте, которые показали заинтересованность в тех или иных спортивных товарах и услугах, будет показана реклама сервиса, где 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упомянаются «поездки без спешки и с комфортом». </a:t>
            </a:r>
          </a:p>
        </p:txBody>
      </p:sp>
    </p:spTree>
    <p:extLst>
      <p:ext uri="{BB962C8B-B14F-4D97-AF65-F5344CB8AC3E}">
        <p14:creationId xmlns:p14="http://schemas.microsoft.com/office/powerpoint/2010/main" val="3855238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1088931" y="1827138"/>
            <a:ext cx="27558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rgbClr val="C00000"/>
                </a:solidFill>
                <a:latin typeface="Moderustic Medium" pitchFamily="2" charset="0"/>
              </a:rPr>
              <a:t>Ограничения</a:t>
            </a:r>
            <a:endParaRPr sz="2800" dirty="0">
              <a:solidFill>
                <a:srgbClr val="C00000"/>
              </a:solidFill>
              <a:latin typeface="Moderustic Medium" pitchFamily="2" charset="0"/>
            </a:endParaRPr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4795157" y="2399838"/>
            <a:ext cx="3398400" cy="2578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Долгосрочная динамика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Больше регионов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Повышение точности данных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Углубление </a:t>
            </a:r>
            <a:endParaRPr sz="1600" dirty="0">
              <a:latin typeface="Moderustic" pitchFamily="2" charset="0"/>
            </a:endParaRPr>
          </a:p>
        </p:txBody>
      </p:sp>
      <p:sp>
        <p:nvSpPr>
          <p:cNvPr id="457" name="Google Shape;457;p41"/>
          <p:cNvSpPr txBox="1">
            <a:spLocks noGrp="1"/>
          </p:cNvSpPr>
          <p:nvPr>
            <p:ph type="subTitle" idx="2"/>
          </p:nvPr>
        </p:nvSpPr>
        <p:spPr>
          <a:xfrm>
            <a:off x="647700" y="2399838"/>
            <a:ext cx="3924300" cy="2652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Данные только за сезон 2024 года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Невозможность обобщения на весь мир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Возможно, ложные данные возраста (клиент соврал)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Moderustic" pitchFamily="2" charset="0"/>
              </a:rPr>
              <a:t>Неполные данные (некоторые переменные просто отсутствуют)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ru-RU" sz="1600" dirty="0">
              <a:latin typeface="Moderustic" pitchFamily="2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sz="1600" dirty="0">
              <a:latin typeface="Moderustic" pitchFamily="2" charset="0"/>
            </a:endParaRPr>
          </a:p>
        </p:txBody>
      </p:sp>
      <p:sp>
        <p:nvSpPr>
          <p:cNvPr id="5" name="Google Shape;455;p41">
            <a:extLst>
              <a:ext uri="{FF2B5EF4-FFF2-40B4-BE49-F238E27FC236}">
                <a16:creationId xmlns:a16="http://schemas.microsoft.com/office/drawing/2014/main" id="{EAA348A6-B913-441D-AFE8-B5DA28D0244E}"/>
              </a:ext>
            </a:extLst>
          </p:cNvPr>
          <p:cNvSpPr txBox="1">
            <a:spLocks/>
          </p:cNvSpPr>
          <p:nvPr/>
        </p:nvSpPr>
        <p:spPr>
          <a:xfrm>
            <a:off x="4942643" y="1827138"/>
            <a:ext cx="275588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r>
              <a:rPr lang="ru-RU" sz="2800" dirty="0">
                <a:solidFill>
                  <a:srgbClr val="008E40"/>
                </a:solidFill>
                <a:latin typeface="Moderustic Medium" pitchFamily="2" charset="0"/>
              </a:rPr>
              <a:t>Перспективы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425883-8417-428C-A6C3-F2A7B5DA27C0}"/>
              </a:ext>
            </a:extLst>
          </p:cNvPr>
          <p:cNvSpPr txBox="1"/>
          <p:nvPr/>
        </p:nvSpPr>
        <p:spPr>
          <a:xfrm>
            <a:off x="8400881" y="5895082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818F79-2E2E-45A2-886F-66AE6B67A0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9189" y="0"/>
            <a:ext cx="2113488" cy="211348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778D269-E3C3-437C-9D5D-DB980E249A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49730" y="0"/>
            <a:ext cx="2113488" cy="211348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CAB826C-4118-4304-8267-C6718613669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22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4013893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62141FB-FE6E-4408-AC4D-715166BEF59C}"/>
              </a:ext>
            </a:extLst>
          </p:cNvPr>
          <p:cNvGrpSpPr/>
          <p:nvPr/>
        </p:nvGrpSpPr>
        <p:grpSpPr>
          <a:xfrm>
            <a:off x="711356" y="438149"/>
            <a:ext cx="7988920" cy="5012939"/>
            <a:chOff x="711356" y="438149"/>
            <a:chExt cx="7988920" cy="5012939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B5E80ECE-EDF6-47E3-A868-A192609D6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1356" y="1456628"/>
              <a:ext cx="3994460" cy="3994460"/>
            </a:xfrm>
            <a:prstGeom prst="rect">
              <a:avLst/>
            </a:prstGeom>
          </p:spPr>
        </p:pic>
        <p:sp>
          <p:nvSpPr>
            <p:cNvPr id="6" name="Облачко с текстом: овальное 5">
              <a:extLst>
                <a:ext uri="{FF2B5EF4-FFF2-40B4-BE49-F238E27FC236}">
                  <a16:creationId xmlns:a16="http://schemas.microsoft.com/office/drawing/2014/main" id="{C842E456-39F4-4ADD-871F-821A54824B48}"/>
                </a:ext>
              </a:extLst>
            </p:cNvPr>
            <p:cNvSpPr/>
            <p:nvPr/>
          </p:nvSpPr>
          <p:spPr>
            <a:xfrm>
              <a:off x="4475356" y="438149"/>
              <a:ext cx="4224920" cy="3122805"/>
            </a:xfrm>
            <a:prstGeom prst="wedgeEllipseCallout">
              <a:avLst>
                <a:gd name="adj1" fmla="val -81092"/>
                <a:gd name="adj2" fmla="val 7013"/>
              </a:avLst>
            </a:prstGeom>
            <a:solidFill>
              <a:srgbClr val="D7EAFE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3600" b="1" dirty="0">
                <a:solidFill>
                  <a:schemeClr val="dk1"/>
                </a:solidFill>
                <a:sym typeface="Outfit"/>
              </a:endParaRPr>
            </a:p>
          </p:txBody>
        </p:sp>
        <p:sp>
          <p:nvSpPr>
            <p:cNvPr id="7" name="Google Shape;429;p40">
              <a:extLst>
                <a:ext uri="{FF2B5EF4-FFF2-40B4-BE49-F238E27FC236}">
                  <a16:creationId xmlns:a16="http://schemas.microsoft.com/office/drawing/2014/main" id="{AD705AC6-F11F-47E5-9534-C38DE03BA8A4}"/>
                </a:ext>
              </a:extLst>
            </p:cNvPr>
            <p:cNvSpPr txBox="1">
              <a:spLocks/>
            </p:cNvSpPr>
            <p:nvPr/>
          </p:nvSpPr>
          <p:spPr>
            <a:xfrm>
              <a:off x="4793024" y="1290753"/>
              <a:ext cx="3589583" cy="14175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"/>
                <a:buNone/>
                <a:defRPr sz="5000" b="1" i="0" u="none" strike="noStrike" cap="none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Outfit Medium"/>
                <a:buNone/>
                <a:defRPr sz="3600" b="0" i="0" u="none" strike="noStrike" cap="none">
                  <a:solidFill>
                    <a:schemeClr val="dk1"/>
                  </a:solidFill>
                  <a:latin typeface="Outfit Medium"/>
                  <a:ea typeface="Outfit Medium"/>
                  <a:cs typeface="Outfit Medium"/>
                  <a:sym typeface="Outfit Medium"/>
                </a:defRPr>
              </a:lvl9pPr>
            </a:lstStyle>
            <a:p>
              <a:pPr algn="ctr"/>
              <a:r>
                <a:rPr lang="ru-RU" sz="4400" dirty="0">
                  <a:latin typeface="Moderustic Medium" pitchFamily="2" charset="0"/>
                </a:rPr>
                <a:t>Спасибо за внимание!!!</a:t>
              </a:r>
            </a:p>
          </p:txBody>
        </p:sp>
      </p:grpSp>
      <p:grpSp>
        <p:nvGrpSpPr>
          <p:cNvPr id="8" name="Google Shape;464;p42">
            <a:extLst>
              <a:ext uri="{FF2B5EF4-FFF2-40B4-BE49-F238E27FC236}">
                <a16:creationId xmlns:a16="http://schemas.microsoft.com/office/drawing/2014/main" id="{C5F34CAB-C1E6-46D7-9974-5F1979721F6C}"/>
              </a:ext>
            </a:extLst>
          </p:cNvPr>
          <p:cNvGrpSpPr/>
          <p:nvPr/>
        </p:nvGrpSpPr>
        <p:grpSpPr>
          <a:xfrm rot="4381151">
            <a:off x="1083826" y="-2401340"/>
            <a:ext cx="1778582" cy="5606349"/>
            <a:chOff x="7179915" y="-1001275"/>
            <a:chExt cx="1778582" cy="5606349"/>
          </a:xfrm>
        </p:grpSpPr>
        <p:sp>
          <p:nvSpPr>
            <p:cNvPr id="9" name="Google Shape;465;p42">
              <a:extLst>
                <a:ext uri="{FF2B5EF4-FFF2-40B4-BE49-F238E27FC236}">
                  <a16:creationId xmlns:a16="http://schemas.microsoft.com/office/drawing/2014/main" id="{9DAACC40-1EE4-46BF-AAE7-870C08BDD376}"/>
                </a:ext>
              </a:extLst>
            </p:cNvPr>
            <p:cNvSpPr/>
            <p:nvPr/>
          </p:nvSpPr>
          <p:spPr>
            <a:xfrm>
              <a:off x="7179915" y="163264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68;p42">
              <a:extLst>
                <a:ext uri="{FF2B5EF4-FFF2-40B4-BE49-F238E27FC236}">
                  <a16:creationId xmlns:a16="http://schemas.microsoft.com/office/drawing/2014/main" id="{76EFDF28-FF96-4D03-9EE9-D2589E4935FA}"/>
                </a:ext>
              </a:extLst>
            </p:cNvPr>
            <p:cNvSpPr/>
            <p:nvPr/>
          </p:nvSpPr>
          <p:spPr>
            <a:xfrm>
              <a:off x="7537207" y="-100127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72;p42">
              <a:extLst>
                <a:ext uri="{FF2B5EF4-FFF2-40B4-BE49-F238E27FC236}">
                  <a16:creationId xmlns:a16="http://schemas.microsoft.com/office/drawing/2014/main" id="{92A4BB72-E009-439F-AB9F-4A4CB9CB0DFB}"/>
                </a:ext>
              </a:extLst>
            </p:cNvPr>
            <p:cNvSpPr/>
            <p:nvPr/>
          </p:nvSpPr>
          <p:spPr>
            <a:xfrm>
              <a:off x="7872977" y="236643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79;p42">
              <a:extLst>
                <a:ext uri="{FF2B5EF4-FFF2-40B4-BE49-F238E27FC236}">
                  <a16:creationId xmlns:a16="http://schemas.microsoft.com/office/drawing/2014/main" id="{98DAC19F-3801-4229-A579-4FB183AE320F}"/>
                </a:ext>
              </a:extLst>
            </p:cNvPr>
            <p:cNvSpPr/>
            <p:nvPr/>
          </p:nvSpPr>
          <p:spPr>
            <a:xfrm rot="10800000" flipH="1">
              <a:off x="8119787" y="36369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82;p42">
              <a:extLst>
                <a:ext uri="{FF2B5EF4-FFF2-40B4-BE49-F238E27FC236}">
                  <a16:creationId xmlns:a16="http://schemas.microsoft.com/office/drawing/2014/main" id="{04EF2D88-2CC7-4565-878D-36DD7B9DFC52}"/>
                </a:ext>
              </a:extLst>
            </p:cNvPr>
            <p:cNvSpPr/>
            <p:nvPr/>
          </p:nvSpPr>
          <p:spPr>
            <a:xfrm rot="10800000" flipH="1">
              <a:off x="7591596" y="28448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" name="Google Shape;464;p42">
            <a:extLst>
              <a:ext uri="{FF2B5EF4-FFF2-40B4-BE49-F238E27FC236}">
                <a16:creationId xmlns:a16="http://schemas.microsoft.com/office/drawing/2014/main" id="{5CDFCB76-2A2E-43EF-817E-CD0C301E084C}"/>
              </a:ext>
            </a:extLst>
          </p:cNvPr>
          <p:cNvGrpSpPr/>
          <p:nvPr/>
        </p:nvGrpSpPr>
        <p:grpSpPr>
          <a:xfrm rot="3029423">
            <a:off x="6980526" y="2797141"/>
            <a:ext cx="1254972" cy="3668958"/>
            <a:chOff x="5399585" y="2518206"/>
            <a:chExt cx="1254972" cy="3668958"/>
          </a:xfrm>
        </p:grpSpPr>
        <p:sp>
          <p:nvSpPr>
            <p:cNvPr id="35" name="Google Shape;472;p42">
              <a:extLst>
                <a:ext uri="{FF2B5EF4-FFF2-40B4-BE49-F238E27FC236}">
                  <a16:creationId xmlns:a16="http://schemas.microsoft.com/office/drawing/2014/main" id="{5CC02C57-A0C5-4105-A979-854AC677C61D}"/>
                </a:ext>
              </a:extLst>
            </p:cNvPr>
            <p:cNvSpPr/>
            <p:nvPr/>
          </p:nvSpPr>
          <p:spPr>
            <a:xfrm>
              <a:off x="5647587" y="404255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73;p42">
              <a:extLst>
                <a:ext uri="{FF2B5EF4-FFF2-40B4-BE49-F238E27FC236}">
                  <a16:creationId xmlns:a16="http://schemas.microsoft.com/office/drawing/2014/main" id="{F3B4E1C5-EDA6-4B85-806E-33E0E6F5FA1D}"/>
                </a:ext>
              </a:extLst>
            </p:cNvPr>
            <p:cNvSpPr/>
            <p:nvPr/>
          </p:nvSpPr>
          <p:spPr>
            <a:xfrm>
              <a:off x="5399585" y="521904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81;p42">
              <a:extLst>
                <a:ext uri="{FF2B5EF4-FFF2-40B4-BE49-F238E27FC236}">
                  <a16:creationId xmlns:a16="http://schemas.microsoft.com/office/drawing/2014/main" id="{CA4496B9-6196-4442-AC39-EDF0A3F09B88}"/>
                </a:ext>
              </a:extLst>
            </p:cNvPr>
            <p:cNvSpPr/>
            <p:nvPr/>
          </p:nvSpPr>
          <p:spPr>
            <a:xfrm>
              <a:off x="5815847" y="251820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FC66C4B-CF4F-440B-953E-7750DE6B59C5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2681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165595"/>
            <a:ext cx="7704000" cy="680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Наш </a:t>
            </a:r>
            <a:r>
              <a:rPr lang="en-US" dirty="0" err="1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ru-RU" dirty="0">
                <a:solidFill>
                  <a:schemeClr val="tx1"/>
                </a:solidFill>
                <a:latin typeface="Moderustic Medium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</a:t>
            </a:r>
            <a:endParaRPr dirty="0">
              <a:solidFill>
                <a:schemeClr val="tx1"/>
              </a:solidFill>
              <a:latin typeface="Moderustic Medium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672D4-04C3-4AD5-BE2F-D7FCA87A93C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cs typeface="Arial"/>
                <a:sym typeface="Outfit"/>
              </a:rPr>
              <a:t>24</a:t>
            </a:r>
            <a:endParaRPr kumimoji="0" lang="ru-RU" sz="1600" b="0" i="0" u="none" strike="noStrike" kern="0" cap="none" spc="0" normalizeH="0" baseline="0" noProof="0" dirty="0">
              <a:ln>
                <a:noFill/>
              </a:ln>
              <a:solidFill>
                <a:srgbClr val="384655"/>
              </a:solidFill>
              <a:effectLst/>
              <a:uLnTx/>
              <a:uFillTx/>
              <a:latin typeface="Moderustic" pitchFamily="2" charset="0"/>
              <a:cs typeface="Arial"/>
              <a:sym typeface="Outfi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2E25AD-F8BA-411F-9F4A-8C83D3A23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020" y="845820"/>
            <a:ext cx="4173739" cy="4132085"/>
          </a:xfrm>
          <a:prstGeom prst="rect">
            <a:avLst/>
          </a:prstGeom>
        </p:spPr>
      </p:pic>
      <p:sp>
        <p:nvSpPr>
          <p:cNvPr id="5" name="Google Shape;456;p41">
            <a:extLst>
              <a:ext uri="{FF2B5EF4-FFF2-40B4-BE49-F238E27FC236}">
                <a16:creationId xmlns:a16="http://schemas.microsoft.com/office/drawing/2014/main" id="{AE31B1ED-7EC9-403F-8B38-87580FC7C6A7}"/>
              </a:ext>
            </a:extLst>
          </p:cNvPr>
          <p:cNvSpPr txBox="1">
            <a:spLocks/>
          </p:cNvSpPr>
          <p:nvPr/>
        </p:nvSpPr>
        <p:spPr>
          <a:xfrm>
            <a:off x="5176157" y="1698970"/>
            <a:ext cx="3398400" cy="257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Nunito Light"/>
              <a:buNone/>
              <a:tabLst/>
              <a:defRPr/>
            </a:pPr>
            <a:r>
              <a:rPr kumimoji="0" lang="ru-RU" sz="2400" b="1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Наша команда: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Косенкова Дарья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Пеганова Виктория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Миронов Максим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Зайцев Роман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4655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Парфенцев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84655"/>
                </a:solidFill>
                <a:effectLst/>
                <a:uLnTx/>
                <a:uFillTx/>
                <a:latin typeface="Moderustic" pitchFamily="2" charset="0"/>
                <a:sym typeface="DM Sans"/>
              </a:rPr>
              <a:t> Антон</a:t>
            </a:r>
          </a:p>
        </p:txBody>
      </p:sp>
    </p:spTree>
    <p:extLst>
      <p:ext uri="{BB962C8B-B14F-4D97-AF65-F5344CB8AC3E}">
        <p14:creationId xmlns:p14="http://schemas.microsoft.com/office/powerpoint/2010/main" val="274220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1988820"/>
            <a:ext cx="7704000" cy="1562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ПРИЛОЖЕНИЕ</a:t>
            </a:r>
            <a:endParaRPr dirty="0">
              <a:latin typeface="Moderustic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125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73"/>
          <p:cNvSpPr txBox="1">
            <a:spLocks noGrp="1"/>
          </p:cNvSpPr>
          <p:nvPr>
            <p:ph type="body" idx="1"/>
          </p:nvPr>
        </p:nvSpPr>
        <p:spPr>
          <a:xfrm>
            <a:off x="720000" y="1215748"/>
            <a:ext cx="7704000" cy="3371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Moderustic" pitchFamily="2" charset="0"/>
              </a:rPr>
              <a:t>Для оформления:</a:t>
            </a:r>
            <a:endParaRPr lang="en-US" sz="2000" dirty="0">
              <a:latin typeface="Moderustic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" sz="1800" u="sng" dirty="0">
                <a:solidFill>
                  <a:srgbClr val="38465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International nurses day template</a:t>
            </a:r>
            <a:endParaRPr lang="ru-RU" sz="1800" u="sng" dirty="0">
              <a:solidFill>
                <a:srgbClr val="384655"/>
              </a:solidFill>
            </a:endParaRPr>
          </a:p>
          <a:p>
            <a:pPr lvl="0" indent="-311150"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" sz="1800" u="sng" dirty="0">
                <a:solidFill>
                  <a:srgbClr val="38465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Icon Pack: Research and Development | Lineal </a:t>
            </a:r>
            <a:endParaRPr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lang="en-US" sz="1800" u="sng" dirty="0">
              <a:solidFill>
                <a:srgbClr val="384655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r>
              <a:rPr lang="en-US" sz="1800" u="sng" dirty="0" err="1">
                <a:solidFill>
                  <a:srgbClr val="38465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lang="ru-RU" sz="1800" u="sng" dirty="0">
              <a:solidFill>
                <a:srgbClr val="384655"/>
              </a:solidFill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ru-RU" sz="1800" u="sng" dirty="0">
              <a:solidFill>
                <a:srgbClr val="384655"/>
              </a:solidFill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2000" dirty="0">
                <a:latin typeface="Moderustic" pitchFamily="2" charset="0"/>
              </a:rPr>
              <a:t>Исследование: смена целей и здоровое старение:</a:t>
            </a:r>
          </a:p>
          <a:p>
            <a:pPr marL="146050" indent="0">
              <a:buSzPts val="1300"/>
              <a:buNone/>
            </a:pPr>
            <a:r>
              <a:rPr lang="en-US" sz="1800" dirty="0">
                <a:latin typeface="Moderustic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https://academic.oup.com/psychsocgerontology/article/76/Supplement_2/S105/6369279?login=false</a:t>
            </a:r>
            <a:endParaRPr lang="ru-RU" sz="1800" dirty="0">
              <a:latin typeface="Moderustic" pitchFamily="2" charset="0"/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800" u="sng" dirty="0">
              <a:solidFill>
                <a:schemeClr val="tx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DM Sans Light"/>
              <a:buChar char="●"/>
            </a:pPr>
            <a:endParaRPr sz="1800" dirty="0"/>
          </a:p>
        </p:txBody>
      </p:sp>
      <p:sp>
        <p:nvSpPr>
          <p:cNvPr id="1425" name="Google Shape;1425;p7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Рес</a:t>
            </a:r>
            <a:r>
              <a:rPr lang="ru-RU" dirty="0">
                <a:latin typeface="Moderustic SemiBold" pitchFamily="2" charset="0"/>
              </a:rPr>
              <a:t>у</a:t>
            </a:r>
            <a:r>
              <a:rPr lang="ru-RU" dirty="0">
                <a:latin typeface="Moderustic Medium" pitchFamily="2" charset="0"/>
              </a:rPr>
              <a:t>рсы</a:t>
            </a:r>
            <a:endParaRPr dirty="0">
              <a:latin typeface="Moderustic Medium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672D4-04C3-4AD5-BE2F-D7FCA87A93C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1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1025751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8BAFF27-1CC6-4169-9FB5-0847C7A0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432" y="227371"/>
            <a:ext cx="7704000" cy="572700"/>
          </a:xfrm>
        </p:spPr>
        <p:txBody>
          <a:bodyPr/>
          <a:lstStyle/>
          <a:p>
            <a:r>
              <a:rPr lang="ru-RU" sz="3200" dirty="0">
                <a:solidFill>
                  <a:schemeClr val="tx1"/>
                </a:solidFill>
                <a:latin typeface="Moderustic" panose="020B0604020202020204" charset="0"/>
              </a:rPr>
              <a:t>Матрица корреляций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92E71D-6424-472B-9481-9CC51CD3A1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78001" y="884561"/>
            <a:ext cx="5051680" cy="42589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A63B28-F3ED-489B-9DE0-7A0CD048837B}"/>
              </a:ext>
            </a:extLst>
          </p:cNvPr>
          <p:cNvSpPr/>
          <p:nvPr/>
        </p:nvSpPr>
        <p:spPr>
          <a:xfrm>
            <a:off x="3611626" y="2645156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72D087-486C-489B-B3F5-3A98F136DE9B}"/>
              </a:ext>
            </a:extLst>
          </p:cNvPr>
          <p:cNvSpPr/>
          <p:nvPr/>
        </p:nvSpPr>
        <p:spPr>
          <a:xfrm>
            <a:off x="3197606" y="2238756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E8E87-AB85-458E-80E0-7FF55F2F0F6A}"/>
              </a:ext>
            </a:extLst>
          </p:cNvPr>
          <p:cNvSpPr/>
          <p:nvPr/>
        </p:nvSpPr>
        <p:spPr>
          <a:xfrm>
            <a:off x="3197606" y="3081528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EC8D35-A533-46D4-B1C3-789F76586814}"/>
              </a:ext>
            </a:extLst>
          </p:cNvPr>
          <p:cNvSpPr/>
          <p:nvPr/>
        </p:nvSpPr>
        <p:spPr>
          <a:xfrm>
            <a:off x="4462272" y="3908044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0D462F-1FA6-4675-95C0-E63476F6003A}"/>
              </a:ext>
            </a:extLst>
          </p:cNvPr>
          <p:cNvSpPr/>
          <p:nvPr/>
        </p:nvSpPr>
        <p:spPr>
          <a:xfrm>
            <a:off x="4462272" y="3078988"/>
            <a:ext cx="414020" cy="406400"/>
          </a:xfrm>
          <a:prstGeom prst="rect">
            <a:avLst/>
          </a:pr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91B4E-9D4A-49D0-AD4F-8E479B14488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97418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C8D128-D2F2-432B-AD3C-654A64475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8" y="129244"/>
            <a:ext cx="6316003" cy="9632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AD8A49-972D-401A-88AC-4D0B01761B04}"/>
              </a:ext>
            </a:extLst>
          </p:cNvPr>
          <p:cNvSpPr txBox="1"/>
          <p:nvPr/>
        </p:nvSpPr>
        <p:spPr>
          <a:xfrm>
            <a:off x="382994" y="948866"/>
            <a:ext cx="7226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R-squared</a:t>
            </a:r>
            <a:r>
              <a:rPr lang="ru-RU" sz="1600" b="1" dirty="0">
                <a:solidFill>
                  <a:schemeClr val="tx1"/>
                </a:solidFill>
                <a:latin typeface="Moderustic" panose="020B0604020202020204" charset="0"/>
              </a:rPr>
              <a:t>: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0.00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3</a:t>
            </a:r>
            <a:endParaRPr lang="ru-RU" sz="1600" dirty="0">
              <a:solidFill>
                <a:schemeClr val="tx1"/>
              </a:solidFill>
              <a:latin typeface="Moderustic" panose="020B0604020202020204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Moderustic" panose="020B0604020202020204" charset="0"/>
              </a:rPr>
              <a:t>F-statistic:</a:t>
            </a:r>
            <a:r>
              <a:rPr lang="en-US" sz="1600" dirty="0">
                <a:solidFill>
                  <a:schemeClr val="tx1"/>
                </a:solidFill>
                <a:latin typeface="Moderustic" panose="020B0604020202020204" charset="0"/>
              </a:rPr>
              <a:t> 24.84; </a:t>
            </a:r>
            <a:r>
              <a:rPr lang="ru-RU" sz="1600" dirty="0">
                <a:solidFill>
                  <a:schemeClr val="tx1"/>
                </a:solidFill>
                <a:latin typeface="Moderustic" panose="020B0604020202020204" charset="0"/>
              </a:rPr>
              <a:t>значима на любом разумном уровне значимости</a:t>
            </a:r>
          </a:p>
        </p:txBody>
      </p:sp>
      <p:graphicFrame>
        <p:nvGraphicFramePr>
          <p:cNvPr id="5" name="Таблица 2">
            <a:extLst>
              <a:ext uri="{FF2B5EF4-FFF2-40B4-BE49-F238E27FC236}">
                <a16:creationId xmlns:a16="http://schemas.microsoft.com/office/drawing/2014/main" id="{0686EC6A-CFCC-4106-AF2B-8241D9D31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59438"/>
              </p:ext>
            </p:extLst>
          </p:nvPr>
        </p:nvGraphicFramePr>
        <p:xfrm>
          <a:off x="2081190" y="1650761"/>
          <a:ext cx="5012925" cy="2728312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1709760">
                  <a:extLst>
                    <a:ext uri="{9D8B030D-6E8A-4147-A177-3AD203B41FA5}">
                      <a16:colId xmlns:a16="http://schemas.microsoft.com/office/drawing/2014/main" val="2554613334"/>
                    </a:ext>
                  </a:extLst>
                </a:gridCol>
                <a:gridCol w="805527">
                  <a:extLst>
                    <a:ext uri="{9D8B030D-6E8A-4147-A177-3AD203B41FA5}">
                      <a16:colId xmlns:a16="http://schemas.microsoft.com/office/drawing/2014/main" val="344826141"/>
                    </a:ext>
                  </a:extLst>
                </a:gridCol>
                <a:gridCol w="913902">
                  <a:extLst>
                    <a:ext uri="{9D8B030D-6E8A-4147-A177-3AD203B41FA5}">
                      <a16:colId xmlns:a16="http://schemas.microsoft.com/office/drawing/2014/main" val="2866456865"/>
                    </a:ext>
                  </a:extLst>
                </a:gridCol>
                <a:gridCol w="756895">
                  <a:extLst>
                    <a:ext uri="{9D8B030D-6E8A-4147-A177-3AD203B41FA5}">
                      <a16:colId xmlns:a16="http://schemas.microsoft.com/office/drawing/2014/main" val="1164158449"/>
                    </a:ext>
                  </a:extLst>
                </a:gridCol>
                <a:gridCol w="826841">
                  <a:extLst>
                    <a:ext uri="{9D8B030D-6E8A-4147-A177-3AD203B41FA5}">
                      <a16:colId xmlns:a16="http://schemas.microsoft.com/office/drawing/2014/main" val="2677045377"/>
                    </a:ext>
                  </a:extLst>
                </a:gridCol>
              </a:tblGrid>
              <a:tr h="512153">
                <a:tc>
                  <a:txBody>
                    <a:bodyPr/>
                    <a:lstStyle/>
                    <a:p>
                      <a:pPr algn="ctr"/>
                      <a:r>
                        <a:rPr lang="ru-RU" sz="1500" b="1" dirty="0">
                          <a:solidFill>
                            <a:schemeClr val="bg1"/>
                          </a:solidFill>
                          <a:latin typeface="Moderustic" panose="020B0604020202020204" charset="0"/>
                        </a:rPr>
                        <a:t>Объясняющая переменная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 err="1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coef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std error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t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 u="none" strike="noStrike" cap="none" dirty="0">
                          <a:solidFill>
                            <a:schemeClr val="bg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  <a:endParaRPr lang="ru-RU" sz="1500" b="1" i="0" u="none" strike="noStrike" cap="none" dirty="0">
                        <a:solidFill>
                          <a:schemeClr val="bg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6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074439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const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0.057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88.3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30067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age_square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0.0003</a:t>
                      </a: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7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24226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anose="020B0604020202020204" charset="0"/>
                          <a:cs typeface="Arial"/>
                          <a:sym typeface="Arial"/>
                        </a:rPr>
                        <a:t>age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-0.0207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0.003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-6.16</a:t>
                      </a:r>
                      <a:endParaRPr lang="ru-RU" sz="1300" b="1" i="0" u="none" strike="noStrike" cap="none" dirty="0">
                        <a:solidFill>
                          <a:schemeClr val="dk1"/>
                        </a:solidFill>
                        <a:highlight>
                          <a:srgbClr val="D7EAFE"/>
                        </a:highlight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i="0" u="none" strike="noStrike" cap="none" dirty="0">
                          <a:solidFill>
                            <a:schemeClr val="dk1"/>
                          </a:solidFill>
                          <a:highlight>
                            <a:srgbClr val="D7EAFE"/>
                          </a:highlight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44693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cs typeface="Arial"/>
                          <a:sym typeface="Arial"/>
                        </a:rPr>
                        <a:t>trip_number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0.005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26.98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43284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day_afternoon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.04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038397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day_evening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-0.019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0.013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-1.4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.1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68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09073"/>
                  </a:ext>
                </a:extLst>
              </a:tr>
              <a:tr h="29576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 err="1">
                          <a:solidFill>
                            <a:schemeClr val="dk1"/>
                          </a:solidFill>
                          <a:latin typeface="Moderustic" panose="020B0604020202020204" charset="0"/>
                          <a:ea typeface="Arial"/>
                          <a:cs typeface="Arial"/>
                          <a:sym typeface="Arial"/>
                        </a:rPr>
                        <a:t>day_night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Moderustic" panose="020B0604020202020204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-0.039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0.02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-1.87</a:t>
                      </a: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.0</a:t>
                      </a:r>
                      <a:r>
                        <a:rPr lang="ru-RU" sz="13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lang="ru-RU" sz="13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83863" marR="83863" marT="41932" marB="419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85121"/>
                  </a:ext>
                </a:extLst>
              </a:tr>
            </a:tbl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6478F22-7031-49C5-A4C9-06D3E58348DB}"/>
              </a:ext>
            </a:extLst>
          </p:cNvPr>
          <p:cNvSpPr/>
          <p:nvPr/>
        </p:nvSpPr>
        <p:spPr>
          <a:xfrm>
            <a:off x="213360" y="948866"/>
            <a:ext cx="121920" cy="609600"/>
          </a:xfrm>
          <a:prstGeom prst="roundRect">
            <a:avLst/>
          </a:prstGeom>
          <a:solidFill>
            <a:srgbClr val="99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8C41A1-F945-4BA6-9D2D-464FA3FD7D7A}"/>
              </a:ext>
            </a:extLst>
          </p:cNvPr>
          <p:cNvSpPr txBox="1"/>
          <p:nvPr/>
        </p:nvSpPr>
        <p:spPr>
          <a:xfrm>
            <a:off x="0" y="4516484"/>
            <a:ext cx="5063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Moderustic" pitchFamily="2" charset="0"/>
              </a:rPr>
              <a:t>Уровень значимости </a:t>
            </a:r>
            <a:r>
              <a:rPr lang="ru-RU" sz="1400" b="1" i="0" u="none" strike="noStrike" cap="none" dirty="0">
                <a:solidFill>
                  <a:schemeClr val="tx1"/>
                </a:solidFill>
                <a:latin typeface="Moderustic" pitchFamily="2" charset="0"/>
                <a:cs typeface="Arial"/>
                <a:sym typeface="Arial"/>
              </a:rPr>
              <a:t>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C981B8-A1CC-4F8D-AF55-45A8A211B499}"/>
              </a:ext>
            </a:extLst>
          </p:cNvPr>
          <p:cNvSpPr txBox="1"/>
          <p:nvPr/>
        </p:nvSpPr>
        <p:spPr>
          <a:xfrm>
            <a:off x="6287770" y="4500851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RSS = </a:t>
            </a:r>
            <a:r>
              <a:rPr lang="ru-RU" b="1" dirty="0">
                <a:solidFill>
                  <a:schemeClr val="tx1"/>
                </a:solidFill>
                <a:latin typeface="Moderustic" panose="020B0604020202020204" charset="0"/>
              </a:rPr>
              <a:t>4230286.7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7A1FED-B4CB-46E1-BCD4-AE4659A2E704}"/>
              </a:ext>
            </a:extLst>
          </p:cNvPr>
          <p:cNvSpPr txBox="1"/>
          <p:nvPr/>
        </p:nvSpPr>
        <p:spPr>
          <a:xfrm>
            <a:off x="5911850" y="794977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9966FF"/>
                </a:solidFill>
                <a:latin typeface="Moderustic" panose="020B0604020202020204" charset="0"/>
              </a:rPr>
              <a:t>для всех данных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CEDE1-2CC6-44F3-B820-65FA5E9F24BB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2998421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FDDCF-201E-4604-95C7-2588421858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9673" y="66169"/>
            <a:ext cx="6152492" cy="1084353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</a:pP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Зависимость средней скорости поездок от возраста клиента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80BE4B-B541-4CBE-8478-29FEBB17A290}"/>
              </a:ext>
            </a:extLst>
          </p:cNvPr>
          <p:cNvSpPr txBox="1"/>
          <p:nvPr/>
        </p:nvSpPr>
        <p:spPr>
          <a:xfrm>
            <a:off x="1719580" y="4115447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(&gt;18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лет)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28033-2A22-49C4-B6E8-8053975A643D}"/>
              </a:ext>
            </a:extLst>
          </p:cNvPr>
          <p:cNvSpPr txBox="1"/>
          <p:nvPr/>
        </p:nvSpPr>
        <p:spPr>
          <a:xfrm rot="16200000">
            <a:off x="-674082" y="2255510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средняя скорость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0218F-1F26-4FDC-8847-B20967461022}"/>
              </a:ext>
            </a:extLst>
          </p:cNvPr>
          <p:cNvSpPr txBox="1"/>
          <p:nvPr/>
        </p:nvSpPr>
        <p:spPr>
          <a:xfrm>
            <a:off x="3173805" y="4460240"/>
            <a:ext cx="3181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Коэфициент корреляции =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-0.04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A67A9A-89E6-4313-8DA0-D0F0B35DC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9" t="3116" r="1571" b="4400"/>
          <a:stretch/>
        </p:blipFill>
        <p:spPr>
          <a:xfrm>
            <a:off x="4764480" y="1220392"/>
            <a:ext cx="3684195" cy="27027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DB91B7-BD76-4EE2-AA06-749130263946}"/>
              </a:ext>
            </a:extLst>
          </p:cNvPr>
          <p:cNvSpPr txBox="1"/>
          <p:nvPr/>
        </p:nvSpPr>
        <p:spPr>
          <a:xfrm rot="16200000">
            <a:off x="3408342" y="2001508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средняя скорость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5098A-34D5-4DE6-9F9D-F44E9F21C1BA}"/>
              </a:ext>
            </a:extLst>
          </p:cNvPr>
          <p:cNvSpPr txBox="1"/>
          <p:nvPr/>
        </p:nvSpPr>
        <p:spPr>
          <a:xfrm>
            <a:off x="4991100" y="3972018"/>
            <a:ext cx="3573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(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больше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18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лет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и меньше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50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D59403-33C2-4BFD-B481-5A32D657B146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24DD51-606B-46F6-9547-2BDF1AEA41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72" b="5010"/>
          <a:stretch/>
        </p:blipFill>
        <p:spPr>
          <a:xfrm>
            <a:off x="634440" y="1033698"/>
            <a:ext cx="4130040" cy="306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05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2B6CB-674D-4E3E-8CE5-B9AD1C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379" y="280824"/>
            <a:ext cx="7145700" cy="690623"/>
          </a:xfrm>
        </p:spPr>
        <p:txBody>
          <a:bodyPr/>
          <a:lstStyle/>
          <a:p>
            <a:r>
              <a:rPr lang="ru-RU" sz="3600" dirty="0">
                <a:latin typeface="Moderustic Medium" pitchFamily="2" charset="0"/>
              </a:rPr>
              <a:t>Используемые переменные</a:t>
            </a:r>
            <a:endParaRPr lang="ru-RU" dirty="0">
              <a:latin typeface="Moderustic Medium" pitchFamily="2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A58CFA21-46F4-41B5-BE32-9641562DC9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98884"/>
              </p:ext>
            </p:extLst>
          </p:nvPr>
        </p:nvGraphicFramePr>
        <p:xfrm>
          <a:off x="1499118" y="1210351"/>
          <a:ext cx="6174222" cy="3429000"/>
        </p:xfrm>
        <a:graphic>
          <a:graphicData uri="http://schemas.openxmlformats.org/drawingml/2006/table">
            <a:tbl>
              <a:tblPr firstCol="1" bandRow="1">
                <a:tableStyleId>{B301B821-A1FF-4177-AEE7-76D212191A09}</a:tableStyleId>
              </a:tblPr>
              <a:tblGrid>
                <a:gridCol w="2266783">
                  <a:extLst>
                    <a:ext uri="{9D8B030D-6E8A-4147-A177-3AD203B41FA5}">
                      <a16:colId xmlns:a16="http://schemas.microsoft.com/office/drawing/2014/main" val="1384901665"/>
                    </a:ext>
                  </a:extLst>
                </a:gridCol>
                <a:gridCol w="3907439">
                  <a:extLst>
                    <a:ext uri="{9D8B030D-6E8A-4147-A177-3AD203B41FA5}">
                      <a16:colId xmlns:a16="http://schemas.microsoft.com/office/drawing/2014/main" val="18299621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ru-RU" sz="1500" u="none" strike="noStrike" cap="none" dirty="0" err="1">
                          <a:sym typeface="Arial"/>
                        </a:rPr>
                        <a:t>order_rk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Идентификатор заказа (поездки)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898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party_rk_id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Идентификатор клиента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2083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transport_model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Название модели самоката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46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 err="1">
                          <a:sym typeface="DM Sans"/>
                        </a:rPr>
                        <a:t>distance_km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Километраж поездки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641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created_dttm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создания заказа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618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book_start_dttm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начала поездки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0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 err="1">
                          <a:sym typeface="DM Sans"/>
                        </a:rPr>
                        <a:t>local_book_start_dttm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Дата и время начала поездки в часовом поясе человека, который брал самокат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041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 err="1">
                          <a:sym typeface="DM Sans"/>
                        </a:rPr>
                        <a:t>gender_cd</a:t>
                      </a:r>
                      <a:r>
                        <a:rPr lang="en-US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Пол клиента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384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>
                          <a:sym typeface="DM Sans"/>
                        </a:rPr>
                        <a:t>a</a:t>
                      </a:r>
                      <a:r>
                        <a:rPr lang="ru-RU" sz="1500" u="none" strike="noStrike" cap="none" dirty="0" err="1">
                          <a:sym typeface="DM Sans"/>
                        </a:rPr>
                        <a:t>ge</a:t>
                      </a:r>
                      <a:r>
                        <a:rPr lang="ru-RU" sz="1500" u="none" strike="noStrike" cap="none" dirty="0">
                          <a:sym typeface="DM Sans"/>
                        </a:rPr>
                        <a:t> 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Возраст клиента 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340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u="none" strike="noStrike" cap="none" dirty="0">
                          <a:sym typeface="DM Sans"/>
                        </a:rPr>
                        <a:t>e</a:t>
                      </a:r>
                      <a:r>
                        <a:rPr lang="ru-RU" sz="1500" u="none" strike="noStrike" cap="none" dirty="0" err="1">
                          <a:sym typeface="DM Sans"/>
                        </a:rPr>
                        <a:t>ducation_level</a:t>
                      </a:r>
                      <a:r>
                        <a:rPr lang="en-US" sz="1500" u="none" strike="noStrike" cap="none" dirty="0">
                          <a:sym typeface="DM Sans"/>
                        </a:rPr>
                        <a:t>_cd</a:t>
                      </a:r>
                      <a:endParaRPr lang="ru-RU" sz="1500" b="1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500" u="none" strike="noStrike" cap="none" dirty="0">
                          <a:sym typeface="DM Sans"/>
                        </a:rPr>
                        <a:t>Уровень образования клиента</a:t>
                      </a:r>
                      <a:endParaRPr lang="ru-RU" sz="1500" b="0" i="0" u="none" strike="noStrike" cap="none" dirty="0">
                        <a:solidFill>
                          <a:schemeClr val="dk1"/>
                        </a:solidFill>
                        <a:sym typeface="DM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5742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336E954-D1A5-4E38-A260-AFC112E1943A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085373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>
            <a:extLst>
              <a:ext uri="{FF2B5EF4-FFF2-40B4-BE49-F238E27FC236}">
                <a16:creationId xmlns:a16="http://schemas.microsoft.com/office/drawing/2014/main" id="{C7B681EB-33A7-478D-B3B9-EB85CE94B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3" y="491508"/>
            <a:ext cx="7730907" cy="44863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A1D567-19E8-477E-9788-114D7FFBBD61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5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4158687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0F7F313-F732-4114-A880-62CB0F33B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892744"/>
              </p:ext>
            </p:extLst>
          </p:nvPr>
        </p:nvGraphicFramePr>
        <p:xfrm>
          <a:off x="1694577" y="661051"/>
          <a:ext cx="5754845" cy="4316854"/>
        </p:xfrm>
        <a:graphic>
          <a:graphicData uri="http://schemas.openxmlformats.org/drawingml/2006/table">
            <a:tbl>
              <a:tblPr/>
              <a:tblGrid>
                <a:gridCol w="1771953">
                  <a:extLst>
                    <a:ext uri="{9D8B030D-6E8A-4147-A177-3AD203B41FA5}">
                      <a16:colId xmlns:a16="http://schemas.microsoft.com/office/drawing/2014/main" val="3543890923"/>
                    </a:ext>
                  </a:extLst>
                </a:gridCol>
                <a:gridCol w="1934927">
                  <a:extLst>
                    <a:ext uri="{9D8B030D-6E8A-4147-A177-3AD203B41FA5}">
                      <a16:colId xmlns:a16="http://schemas.microsoft.com/office/drawing/2014/main" val="4167522254"/>
                    </a:ext>
                  </a:extLst>
                </a:gridCol>
                <a:gridCol w="1805955">
                  <a:extLst>
                    <a:ext uri="{9D8B030D-6E8A-4147-A177-3AD203B41FA5}">
                      <a16:colId xmlns:a16="http://schemas.microsoft.com/office/drawing/2014/main" val="630316591"/>
                    </a:ext>
                  </a:extLst>
                </a:gridCol>
                <a:gridCol w="242010">
                  <a:extLst>
                    <a:ext uri="{9D8B030D-6E8A-4147-A177-3AD203B41FA5}">
                      <a16:colId xmlns:a16="http://schemas.microsoft.com/office/drawing/2014/main" val="2446272679"/>
                    </a:ext>
                  </a:extLst>
                </a:gridCol>
              </a:tblGrid>
              <a:tr h="79142">
                <a:tc>
                  <a:txBody>
                    <a:bodyPr/>
                    <a:lstStyle/>
                    <a:p>
                      <a:pPr algn="l" fontAlgn="b"/>
                      <a:endParaRPr lang="ru-RU" sz="1200" b="1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f-statistic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p-value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698053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E:ES200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10.99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111520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6.5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9933219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E:Max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9.75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92388481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70.06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98417201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ES-08S:LB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7.48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53780186"/>
                  </a:ext>
                </a:extLst>
              </a:tr>
              <a:tr h="2209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ES-08S:Urban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7979570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ES100:ES200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5.74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3707628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3.92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56554692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ES100:Urban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13.28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11879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ES200:ES400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8.77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95951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ES200:Max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6.57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13133515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ES200:SL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10.45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7269126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ES200:Urban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35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2431700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ES400:MK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5.65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0151455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ES400:Urban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17.67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670280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LB:Lucky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4.82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7350601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MK:Max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4.73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0.03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39934018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MK:SL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0.01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900834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MK:Urban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14.05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12889427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Max:SL</a:t>
                      </a:r>
                      <a:endParaRPr lang="en-US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17.57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60021959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Max:Urban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99.29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212252"/>
                  </a:ext>
                </a:extLst>
              </a:tr>
              <a:tr h="148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 err="1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SL:Urban</a:t>
                      </a:r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 E-Bike</a:t>
                      </a:r>
                    </a:p>
                  </a:txBody>
                  <a:tcPr marL="3298" marR="3298" marT="3298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67.88</a:t>
                      </a: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2060"/>
                          </a:solidFill>
                          <a:latin typeface="Moderustic" pitchFamily="2" charset="0"/>
                          <a:cs typeface="Arial"/>
                          <a:sym typeface="Arial"/>
                        </a:rPr>
                        <a:t>&lt;0.01</a:t>
                      </a:r>
                      <a:endParaRPr lang="ru-RU" sz="1200" b="0" i="0" u="none" strike="noStrike" cap="none" dirty="0">
                        <a:solidFill>
                          <a:srgbClr val="002060"/>
                        </a:solidFill>
                        <a:latin typeface="Moderustic" pitchFamily="2" charset="0"/>
                        <a:cs typeface="Arial"/>
                        <a:sym typeface="Arial"/>
                      </a:endParaRPr>
                    </a:p>
                  </a:txBody>
                  <a:tcPr marL="3298" marR="3298" marT="329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87402305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A20421C1-D446-474D-AC2A-92EBF890146D}"/>
              </a:ext>
            </a:extLst>
          </p:cNvPr>
          <p:cNvSpPr txBox="1">
            <a:spLocks/>
          </p:cNvSpPr>
          <p:nvPr/>
        </p:nvSpPr>
        <p:spPr>
          <a:xfrm>
            <a:off x="1369673" y="66169"/>
            <a:ext cx="6152492" cy="535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 b="0" i="0" u="none" strike="noStrike" cap="non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ANOVA</a:t>
            </a:r>
            <a:r>
              <a:rPr lang="ru-RU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Moderustic" panose="020B0604020202020204" charset="0"/>
                <a:cs typeface="Arial"/>
                <a:sym typeface="Arial"/>
              </a:rPr>
              <a:t>test</a:t>
            </a:r>
            <a:endParaRPr lang="ru-RU" sz="2400" dirty="0">
              <a:solidFill>
                <a:schemeClr val="tx1"/>
              </a:solidFill>
              <a:latin typeface="Moderustic" panose="020B0604020202020204" charset="0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F7FA-3E35-4CE9-BF54-5159089CDB9E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</p:spTree>
    <p:extLst>
      <p:ext uri="{BB962C8B-B14F-4D97-AF65-F5344CB8AC3E}">
        <p14:creationId xmlns:p14="http://schemas.microsoft.com/office/powerpoint/2010/main" val="3998741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2"/>
          <p:cNvSpPr txBox="1">
            <a:spLocks noGrp="1"/>
          </p:cNvSpPr>
          <p:nvPr>
            <p:ph type="title"/>
          </p:nvPr>
        </p:nvSpPr>
        <p:spPr>
          <a:xfrm>
            <a:off x="464960" y="208695"/>
            <a:ext cx="62086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derustic Medium" pitchFamily="2" charset="0"/>
              </a:rPr>
              <a:t>Вводим новые переменные</a:t>
            </a:r>
            <a:endParaRPr dirty="0">
              <a:latin typeface="Moderustic Medium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3" name="Google Shape;463;p42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572070" y="906246"/>
                <a:ext cx="6208624" cy="332296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travel_time_h</a:t>
                </a:r>
                <a:r>
                  <a:rPr lang="en-US" sz="1600" b="1" dirty="0"/>
                  <a:t> </a:t>
                </a:r>
                <a:r>
                  <a:rPr lang="en-US" dirty="0"/>
                  <a:t>– </a:t>
                </a:r>
                <a:r>
                  <a:rPr lang="ru-RU" dirty="0">
                    <a:latin typeface="Moderustic" pitchFamily="2" charset="0"/>
                  </a:rPr>
                  <a:t>время, проведённое в поездке</a:t>
                </a:r>
                <a:r>
                  <a:rPr lang="en-US" dirty="0">
                    <a:latin typeface="Moderustic" pitchFamily="2" charset="0"/>
                  </a:rPr>
                  <a:t>,</a:t>
                </a:r>
                <a:r>
                  <a:rPr lang="ru-RU" dirty="0">
                    <a:latin typeface="Moderustic" pitchFamily="2" charset="0"/>
                  </a:rPr>
                  <a:t> ч</a:t>
                </a:r>
                <a:endParaRPr lang="en-US" b="0" i="0" dirty="0">
                  <a:latin typeface="Moderustic" pitchFamily="2" charset="0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average_speed</a:t>
                </a:r>
                <a14:m>
                  <m:oMath xmlns:m="http://schemas.openxmlformats.org/officeDocument/2006/math">
                    <m:r>
                      <a:rPr lang="ru-RU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1600"/>
                          <m:t>distance</m:t>
                        </m:r>
                        <m:r>
                          <m:rPr>
                            <m:nor/>
                          </m:rPr>
                          <a:rPr lang="en-US" sz="1600"/>
                          <m:t>_</m:t>
                        </m:r>
                        <m:r>
                          <m:rPr>
                            <m:nor/>
                          </m:rPr>
                          <a:rPr lang="en-US" sz="1600"/>
                          <m:t>km</m:t>
                        </m:r>
                        <m:r>
                          <m:rPr>
                            <m:nor/>
                          </m:rPr>
                          <a:rPr lang="en-US" sz="1600"/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1600"/>
                          <m:t>travel</m:t>
                        </m:r>
                        <m:r>
                          <m:rPr>
                            <m:nor/>
                          </m:rPr>
                          <a:rPr lang="en-US" sz="1600"/>
                          <m:t>_</m:t>
                        </m:r>
                        <m:r>
                          <m:rPr>
                            <m:nor/>
                          </m:rPr>
                          <a:rPr lang="en-US" sz="1600"/>
                          <m:t>time</m:t>
                        </m:r>
                        <m:r>
                          <m:rPr>
                            <m:nor/>
                          </m:rPr>
                          <a:rPr lang="en-US" sz="1600" b="0" i="0" smtClean="0"/>
                          <m:t>_</m:t>
                        </m:r>
                        <m:r>
                          <m:rPr>
                            <m:nor/>
                          </m:rPr>
                          <a:rPr lang="en-US" sz="1600" b="0" i="0" smtClean="0"/>
                          <m:t>h</m:t>
                        </m:r>
                        <m:r>
                          <m:rPr>
                            <m:nor/>
                          </m:rPr>
                          <a:rPr lang="en-US" sz="1600"/>
                          <m:t> </m:t>
                        </m:r>
                      </m:den>
                    </m:f>
                    <m:r>
                      <a:rPr lang="en-US" sz="1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- </a:t>
                </a:r>
                <a:r>
                  <a:rPr lang="ru-RU" dirty="0">
                    <a:latin typeface="Moderustic" pitchFamily="2" charset="0"/>
                  </a:rPr>
                  <a:t>средняя скорость во время поездки, км/ч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seconds_difference</a:t>
                </a:r>
                <a:r>
                  <a:rPr lang="ru-RU" sz="1200" dirty="0"/>
                  <a:t>  </a:t>
                </a:r>
                <a14:m>
                  <m:oMath xmlns:m="http://schemas.openxmlformats.org/officeDocument/2006/math">
                    <m:r>
                      <a:rPr lang="ru-RU" sz="160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sz="1600"/>
                      <m:t>book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start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dttm</m:t>
                    </m:r>
                    <m:r>
                      <m:rPr>
                        <m:nor/>
                      </m:rPr>
                      <a:rPr lang="ru-RU" sz="1600"/>
                      <m:t> − </m:t>
                    </m:r>
                    <m:r>
                      <m:rPr>
                        <m:nor/>
                      </m:rPr>
                      <a:rPr lang="en-US" sz="1600"/>
                      <m:t>created</m:t>
                    </m:r>
                    <m:r>
                      <m:rPr>
                        <m:nor/>
                      </m:rPr>
                      <a:rPr lang="en-US" sz="1600"/>
                      <m:t>_</m:t>
                    </m:r>
                    <m:r>
                      <m:rPr>
                        <m:nor/>
                      </m:rPr>
                      <a:rPr lang="en-US" sz="1600"/>
                      <m:t>dttm</m:t>
                    </m:r>
                  </m:oMath>
                </a14:m>
                <a:r>
                  <a:rPr lang="ru-RU" sz="1600" dirty="0"/>
                  <a:t> – </a:t>
                </a:r>
                <a:r>
                  <a:rPr lang="ru-RU" dirty="0">
                    <a:latin typeface="Moderustic" pitchFamily="2" charset="0"/>
                  </a:rPr>
                  <a:t>разница времени скана и времени начала поездки, с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/>
                  <a:t>hour</a:t>
                </a:r>
                <a:r>
                  <a:rPr lang="en-US" dirty="0">
                    <a:latin typeface="Moderustic" pitchFamily="2" charset="0"/>
                  </a:rPr>
                  <a:t> – </a:t>
                </a:r>
                <a:r>
                  <a:rPr lang="ru-RU" dirty="0">
                    <a:latin typeface="Moderustic" pitchFamily="2" charset="0"/>
                  </a:rPr>
                  <a:t>час начала поездки с учётом часового пояса </a:t>
                </a: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/>
                  <a:t>trip_number</a:t>
                </a:r>
                <a:r>
                  <a:rPr lang="en-US" sz="1600" b="1" dirty="0"/>
                  <a:t> </a:t>
                </a:r>
                <a:r>
                  <a:rPr lang="en-US" dirty="0">
                    <a:latin typeface="Moderustic" pitchFamily="2" charset="0"/>
                  </a:rPr>
                  <a:t>– </a:t>
                </a:r>
                <a:r>
                  <a:rPr lang="ru-RU" dirty="0">
                    <a:latin typeface="Moderustic" pitchFamily="2" charset="0"/>
                  </a:rPr>
                  <a:t>количество поездок у пользователя, совершенных на момент начала этой поездки</a:t>
                </a:r>
                <a:endParaRPr lang="en-US" dirty="0">
                  <a:latin typeface="Moderustic" pitchFamily="2" charset="0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SzPts val="1100"/>
                </a:pPr>
                <a:r>
                  <a:rPr lang="en-US" sz="1600" b="1" dirty="0" err="1">
                    <a:latin typeface="Moderustic" pitchFamily="2" charset="0"/>
                  </a:rPr>
                  <a:t>day_time</a:t>
                </a:r>
                <a:r>
                  <a:rPr lang="en-US" sz="1600" b="1" dirty="0">
                    <a:latin typeface="Moderustic" pitchFamily="2" charset="0"/>
                  </a:rPr>
                  <a:t> </a:t>
                </a:r>
                <a:r>
                  <a:rPr lang="en-US" dirty="0">
                    <a:latin typeface="Moderustic" pitchFamily="2" charset="0"/>
                  </a:rPr>
                  <a:t>– </a:t>
                </a:r>
                <a:r>
                  <a:rPr lang="ru-RU" dirty="0">
                    <a:latin typeface="Moderustic" pitchFamily="2" charset="0"/>
                  </a:rPr>
                  <a:t>время суток, когда была совершена поездка</a:t>
                </a:r>
                <a:endParaRPr lang="en-US" dirty="0"/>
              </a:p>
              <a:p>
                <a:pPr marL="285750" indent="-285750">
                  <a:lnSpc>
                    <a:spcPct val="150000"/>
                  </a:lnSpc>
                  <a:spcAft>
                    <a:spcPts val="1800"/>
                  </a:spcAft>
                  <a:buSzPts val="1100"/>
                </a:pPr>
                <a:endParaRPr sz="1600" dirty="0">
                  <a:latin typeface="Moderustic" pitchFamily="2" charset="0"/>
                </a:endParaRPr>
              </a:p>
            </p:txBody>
          </p:sp>
        </mc:Choice>
        <mc:Fallback xmlns="">
          <p:sp>
            <p:nvSpPr>
              <p:cNvPr id="463" name="Google Shape;463;p4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572070" y="906246"/>
                <a:ext cx="6208624" cy="3322964"/>
              </a:xfrm>
              <a:prstGeom prst="rect">
                <a:avLst/>
              </a:prstGeom>
              <a:blipFill>
                <a:blip r:embed="rId3"/>
                <a:stretch>
                  <a:fillRect b="-198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64" name="Google Shape;464;p42"/>
          <p:cNvGrpSpPr/>
          <p:nvPr/>
        </p:nvGrpSpPr>
        <p:grpSpPr>
          <a:xfrm>
            <a:off x="5854676" y="-364008"/>
            <a:ext cx="4086563" cy="6064817"/>
            <a:chOff x="5430930" y="-445784"/>
            <a:chExt cx="4086563" cy="6064817"/>
          </a:xfrm>
        </p:grpSpPr>
        <p:sp>
          <p:nvSpPr>
            <p:cNvPr id="465" name="Google Shape;465;p42"/>
            <p:cNvSpPr/>
            <p:nvPr/>
          </p:nvSpPr>
          <p:spPr>
            <a:xfrm>
              <a:off x="7368520" y="9887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2"/>
            <p:cNvSpPr/>
            <p:nvPr/>
          </p:nvSpPr>
          <p:spPr>
            <a:xfrm rot="10800000" flipH="1">
              <a:off x="6036409" y="19621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7309474" y="21661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6269702" y="-4457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2"/>
            <p:cNvSpPr/>
            <p:nvPr/>
          </p:nvSpPr>
          <p:spPr>
            <a:xfrm>
              <a:off x="5830483" y="42158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2"/>
            <p:cNvSpPr/>
            <p:nvPr/>
          </p:nvSpPr>
          <p:spPr>
            <a:xfrm>
              <a:off x="6269683" y="13325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8430764" y="234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2"/>
            <p:cNvSpPr/>
            <p:nvPr/>
          </p:nvSpPr>
          <p:spPr>
            <a:xfrm>
              <a:off x="7309467" y="26182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2"/>
            <p:cNvSpPr/>
            <p:nvPr/>
          </p:nvSpPr>
          <p:spPr>
            <a:xfrm>
              <a:off x="7962441" y="131801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2"/>
            <p:cNvSpPr/>
            <p:nvPr/>
          </p:nvSpPr>
          <p:spPr>
            <a:xfrm rot="10800000" flipH="1">
              <a:off x="6351880" y="311086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2"/>
            <p:cNvSpPr/>
            <p:nvPr/>
          </p:nvSpPr>
          <p:spPr>
            <a:xfrm rot="10800000" flipH="1">
              <a:off x="6790284" y="354856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2"/>
            <p:cNvSpPr/>
            <p:nvPr/>
          </p:nvSpPr>
          <p:spPr>
            <a:xfrm rot="10800000" flipH="1">
              <a:off x="5430930" y="465091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2"/>
            <p:cNvSpPr/>
            <p:nvPr/>
          </p:nvSpPr>
          <p:spPr>
            <a:xfrm>
              <a:off x="8678783" y="266882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2"/>
            <p:cNvSpPr/>
            <p:nvPr/>
          </p:nvSpPr>
          <p:spPr>
            <a:xfrm>
              <a:off x="8430773" y="22359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2"/>
            <p:cNvSpPr/>
            <p:nvPr/>
          </p:nvSpPr>
          <p:spPr>
            <a:xfrm rot="10800000" flipH="1">
              <a:off x="8119787" y="363695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2"/>
            <p:cNvSpPr/>
            <p:nvPr/>
          </p:nvSpPr>
          <p:spPr>
            <a:xfrm rot="10800000" flipH="1">
              <a:off x="7697255" y="411247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2"/>
            <p:cNvSpPr/>
            <p:nvPr/>
          </p:nvSpPr>
          <p:spPr>
            <a:xfrm>
              <a:off x="6628072" y="11249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2"/>
            <p:cNvSpPr/>
            <p:nvPr/>
          </p:nvSpPr>
          <p:spPr>
            <a:xfrm rot="10800000" flipH="1">
              <a:off x="7825159" y="-2514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8A1DF78-1578-47B2-83CA-178B24422BA3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212893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08AD5-5DA4-4BDF-AF13-5976A4D50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51" y="84241"/>
            <a:ext cx="7704000" cy="572700"/>
          </a:xfrm>
        </p:spPr>
        <p:txBody>
          <a:bodyPr/>
          <a:lstStyle/>
          <a:p>
            <a:r>
              <a:rPr lang="ru-RU" dirty="0">
                <a:latin typeface="Moderustic Medium" pitchFamily="2" charset="0"/>
              </a:rPr>
              <a:t>Статистика по основным количественным переменным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7F74FA5-B3CA-4A4A-98E3-E1016F063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262125"/>
              </p:ext>
            </p:extLst>
          </p:nvPr>
        </p:nvGraphicFramePr>
        <p:xfrm>
          <a:off x="821093" y="1470499"/>
          <a:ext cx="7497715" cy="2966720"/>
        </p:xfrm>
        <a:graphic>
          <a:graphicData uri="http://schemas.openxmlformats.org/drawingml/2006/table">
            <a:tbl>
              <a:tblPr firstRow="1" bandRow="1">
                <a:tableStyleId>{F1462A55-3E1A-4A4A-A294-04BAA5BD881E}</a:tableStyleId>
              </a:tblPr>
              <a:tblGrid>
                <a:gridCol w="2009193">
                  <a:extLst>
                    <a:ext uri="{9D8B030D-6E8A-4147-A177-3AD203B41FA5}">
                      <a16:colId xmlns:a16="http://schemas.microsoft.com/office/drawing/2014/main" val="3909776366"/>
                    </a:ext>
                  </a:extLst>
                </a:gridCol>
                <a:gridCol w="1719410">
                  <a:extLst>
                    <a:ext uri="{9D8B030D-6E8A-4147-A177-3AD203B41FA5}">
                      <a16:colId xmlns:a16="http://schemas.microsoft.com/office/drawing/2014/main" val="1686984155"/>
                    </a:ext>
                  </a:extLst>
                </a:gridCol>
                <a:gridCol w="2364058">
                  <a:extLst>
                    <a:ext uri="{9D8B030D-6E8A-4147-A177-3AD203B41FA5}">
                      <a16:colId xmlns:a16="http://schemas.microsoft.com/office/drawing/2014/main" val="1737233178"/>
                    </a:ext>
                  </a:extLst>
                </a:gridCol>
                <a:gridCol w="1405054">
                  <a:extLst>
                    <a:ext uri="{9D8B030D-6E8A-4147-A177-3AD203B41FA5}">
                      <a16:colId xmlns:a16="http://schemas.microsoft.com/office/drawing/2014/main" val="145195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age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seconds_difference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hour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330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anose="020B0604020202020204" charset="0"/>
                          <a:sym typeface="DM Sans"/>
                        </a:rPr>
                        <a:t>Среднее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31.54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6.12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12.55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2315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Среднекв. откл.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9.43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19.66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5.3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4286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Минимальное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-1.74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6788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25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3.64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606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50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4.21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1319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75 </a:t>
                      </a:r>
                      <a:r>
                        <a:rPr lang="ru-RU" sz="1800" b="0" i="0" u="none" strike="noStrike" cap="none" dirty="0" err="1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процентиль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4</a:t>
                      </a:r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.97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0953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Максимальное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A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6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03.56</a:t>
                      </a:r>
                      <a:endParaRPr lang="ru-RU" sz="1800" b="0" i="0" u="none" strike="noStrike" cap="none" dirty="0">
                        <a:solidFill>
                          <a:schemeClr val="dk1"/>
                        </a:solidFill>
                        <a:latin typeface="Moderustic" pitchFamily="2" charset="0"/>
                        <a:sym typeface="DM San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u="none" strike="noStrike" cap="none" dirty="0">
                          <a:solidFill>
                            <a:schemeClr val="dk1"/>
                          </a:solidFill>
                          <a:latin typeface="Moderustic" pitchFamily="2" charset="0"/>
                          <a:sym typeface="DM Sans"/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583539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3ECCBA2-36C9-4CD3-BB3B-BC8D43816EFF}"/>
              </a:ext>
            </a:extLst>
          </p:cNvPr>
          <p:cNvSpPr txBox="1"/>
          <p:nvPr/>
        </p:nvSpPr>
        <p:spPr>
          <a:xfrm>
            <a:off x="8417634" y="4658225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4493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01F70-C4FA-4E16-9AFB-89A01E0F7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87917"/>
            <a:ext cx="7704000" cy="572700"/>
          </a:xfrm>
        </p:spPr>
        <p:txBody>
          <a:bodyPr/>
          <a:lstStyle/>
          <a:p>
            <a:r>
              <a:rPr lang="ru-RU" dirty="0">
                <a:latin typeface="Moderustic Medium" pitchFamily="2" charset="0"/>
              </a:rPr>
              <a:t>Наводим порядок</a:t>
            </a:r>
          </a:p>
        </p:txBody>
      </p:sp>
      <p:sp>
        <p:nvSpPr>
          <p:cNvPr id="5" name="Google Shape;489;p43">
            <a:extLst>
              <a:ext uri="{FF2B5EF4-FFF2-40B4-BE49-F238E27FC236}">
                <a16:creationId xmlns:a16="http://schemas.microsoft.com/office/drawing/2014/main" id="{389ABC25-BB0D-4BEF-882D-262FB4AA83BE}"/>
              </a:ext>
            </a:extLst>
          </p:cNvPr>
          <p:cNvSpPr txBox="1">
            <a:spLocks/>
          </p:cNvSpPr>
          <p:nvPr/>
        </p:nvSpPr>
        <p:spPr>
          <a:xfrm>
            <a:off x="3727636" y="1956048"/>
            <a:ext cx="5073140" cy="304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ru-RU" sz="1800" dirty="0">
                <a:latin typeface="Moderustic" pitchFamily="2" charset="0"/>
              </a:rPr>
              <a:t>Убираем все строки со скоростью, превышающей 40 км/ч</a:t>
            </a:r>
          </a:p>
          <a:p>
            <a:pPr marL="0" indent="0">
              <a:spcAft>
                <a:spcPts val="1800"/>
              </a:spcAft>
            </a:pPr>
            <a:r>
              <a:rPr lang="ru-RU" sz="1800" dirty="0">
                <a:latin typeface="Moderustic" pitchFamily="2" charset="0"/>
              </a:rPr>
              <a:t>Убираем отрицательные значения </a:t>
            </a:r>
            <a:r>
              <a:rPr lang="en-US" sz="1800" dirty="0" err="1">
                <a:latin typeface="Moderustic" pitchFamily="2" charset="0"/>
              </a:rPr>
              <a:t>seconds_difference</a:t>
            </a:r>
            <a:endParaRPr lang="en-US" sz="1800" dirty="0">
              <a:latin typeface="Moderustic" pitchFamily="2" charset="0"/>
            </a:endParaRPr>
          </a:p>
          <a:p>
            <a:pPr marL="0" indent="0">
              <a:spcAft>
                <a:spcPts val="1800"/>
              </a:spcAft>
            </a:pPr>
            <a:r>
              <a:rPr lang="en-US" sz="1800" dirty="0">
                <a:latin typeface="Moderustic" pitchFamily="2" charset="0"/>
              </a:rPr>
              <a:t>    </a:t>
            </a:r>
            <a:r>
              <a:rPr lang="ru-RU" sz="1800" dirty="0">
                <a:latin typeface="Moderustic" pitchFamily="2" charset="0"/>
              </a:rPr>
              <a:t>     Убираем оставшиеся выбросы*</a:t>
            </a:r>
            <a:r>
              <a:rPr lang="en-US" sz="1800" dirty="0">
                <a:latin typeface="Moderustic" pitchFamily="2" charset="0"/>
              </a:rPr>
              <a:t> </a:t>
            </a:r>
            <a:r>
              <a:rPr lang="ru-RU" sz="1800" dirty="0">
                <a:latin typeface="Moderustic" pitchFamily="2" charset="0"/>
              </a:rPr>
              <a:t>с помощью метода </a:t>
            </a:r>
            <a:r>
              <a:rPr lang="en-US" sz="1800" dirty="0">
                <a:latin typeface="Moderustic" pitchFamily="2" charset="0"/>
              </a:rPr>
              <a:t>Z-</a:t>
            </a:r>
            <a:r>
              <a:rPr lang="ru-RU" sz="1800" dirty="0">
                <a:latin typeface="Moderustic" pitchFamily="2" charset="0"/>
              </a:rPr>
              <a:t>оценки</a:t>
            </a:r>
            <a:endParaRPr lang="en-US" sz="1800" dirty="0">
              <a:latin typeface="Moderustic" pitchFamily="2" charset="0"/>
            </a:endParaRPr>
          </a:p>
          <a:p>
            <a:pPr marL="0" indent="0" algn="l"/>
            <a:r>
              <a:rPr lang="ru-RU" sz="2000" b="1" dirty="0">
                <a:solidFill>
                  <a:srgbClr val="E74F68"/>
                </a:solidFill>
                <a:latin typeface="Moderustic" pitchFamily="2" charset="0"/>
              </a:rPr>
              <a:t>           </a:t>
            </a:r>
            <a:endParaRPr lang="en-US" sz="1600" dirty="0">
              <a:latin typeface="Moderustic" pitchFamily="2" charset="0"/>
            </a:endParaRPr>
          </a:p>
          <a:p>
            <a:pPr marL="0" indent="0"/>
            <a:r>
              <a:rPr lang="ru-RU" sz="1600" dirty="0">
                <a:latin typeface="Moderustic" pitchFamily="2" charset="0"/>
              </a:rPr>
              <a:t> </a:t>
            </a:r>
            <a:endParaRPr lang="en-US" sz="1600" dirty="0">
              <a:latin typeface="Moderustic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BA1A07-FF63-447C-A4DE-14805465F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303698" y="530507"/>
            <a:ext cx="4082485" cy="40824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91C7E-D6A1-4741-964E-683EAE566D81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6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3740DA-2252-4FAF-A436-BDD4FA9BEBFE}"/>
              </a:ext>
            </a:extLst>
          </p:cNvPr>
          <p:cNvGrpSpPr/>
          <p:nvPr/>
        </p:nvGrpSpPr>
        <p:grpSpPr>
          <a:xfrm>
            <a:off x="3925078" y="2036487"/>
            <a:ext cx="646922" cy="2095973"/>
            <a:chOff x="4399713" y="1129283"/>
            <a:chExt cx="646922" cy="209597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F0520CD-C765-450A-BA02-C48BE3C9A388}"/>
                </a:ext>
              </a:extLst>
            </p:cNvPr>
            <p:cNvSpPr txBox="1"/>
            <p:nvPr/>
          </p:nvSpPr>
          <p:spPr>
            <a:xfrm>
              <a:off x="4399713" y="1129283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1.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D770638-FB0D-4F71-B171-679B78491B29}"/>
                </a:ext>
              </a:extLst>
            </p:cNvPr>
            <p:cNvSpPr txBox="1"/>
            <p:nvPr/>
          </p:nvSpPr>
          <p:spPr>
            <a:xfrm>
              <a:off x="4399713" y="1956315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2.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92AC85-6375-42BC-B5CF-60CD304D4042}"/>
                </a:ext>
              </a:extLst>
            </p:cNvPr>
            <p:cNvSpPr txBox="1"/>
            <p:nvPr/>
          </p:nvSpPr>
          <p:spPr>
            <a:xfrm>
              <a:off x="4399713" y="2825146"/>
              <a:ext cx="646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2"/>
                  </a:solidFill>
                  <a:latin typeface="Moderustic" panose="020B0604020202020204" charset="0"/>
                </a:rPr>
                <a:t>3</a:t>
              </a:r>
              <a:r>
                <a:rPr lang="ru-RU" sz="2000" b="1" dirty="0">
                  <a:solidFill>
                    <a:schemeClr val="bg2"/>
                  </a:solidFill>
                  <a:latin typeface="Moderustic" panose="020B0604020202020204" charset="0"/>
                </a:rPr>
                <a:t>.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42A2473-B4F6-46A0-B93D-2B4C70AE776B}"/>
              </a:ext>
            </a:extLst>
          </p:cNvPr>
          <p:cNvSpPr txBox="1"/>
          <p:nvPr/>
        </p:nvSpPr>
        <p:spPr>
          <a:xfrm>
            <a:off x="1177214" y="4429429"/>
            <a:ext cx="37182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solidFill>
                  <a:schemeClr val="tx1"/>
                </a:solidFill>
                <a:latin typeface="Moderustic" pitchFamily="2" charset="0"/>
              </a:rPr>
              <a:t>*За выбросы считаем все значения переменной за пределами трех стандартных отклонений </a:t>
            </a:r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FEB3FE-EB9E-46C0-865F-8460B17C64A0}"/>
              </a:ext>
            </a:extLst>
          </p:cNvPr>
          <p:cNvSpPr txBox="1"/>
          <p:nvPr/>
        </p:nvSpPr>
        <p:spPr>
          <a:xfrm>
            <a:off x="3475037" y="1361361"/>
            <a:ext cx="5320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highlight>
                  <a:srgbClr val="D7EAFE"/>
                </a:highlight>
                <a:latin typeface="Moderustic" panose="020B0604020202020204" charset="0"/>
              </a:rPr>
              <a:t>Удаляем выбросы (4540, </a:t>
            </a:r>
            <a:r>
              <a:rPr lang="ru-RU" sz="2400" b="1" dirty="0">
                <a:solidFill>
                  <a:srgbClr val="3333CC"/>
                </a:solidFill>
                <a:highlight>
                  <a:srgbClr val="D7EAFE"/>
                </a:highlight>
                <a:latin typeface="Moderustic" panose="020B0604020202020204" charset="0"/>
              </a:rPr>
              <a:t>1,14</a:t>
            </a:r>
            <a:r>
              <a:rPr lang="ru-RU" sz="2400" b="1" dirty="0">
                <a:highlight>
                  <a:srgbClr val="D7EAFE"/>
                </a:highlight>
                <a:latin typeface="Moderustic" panose="020B0604020202020204" charset="0"/>
              </a:rPr>
              <a:t>%): </a:t>
            </a:r>
          </a:p>
        </p:txBody>
      </p:sp>
    </p:spTree>
    <p:extLst>
      <p:ext uri="{BB962C8B-B14F-4D97-AF65-F5344CB8AC3E}">
        <p14:creationId xmlns:p14="http://schemas.microsoft.com/office/powerpoint/2010/main" val="354280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6DBBFB-9A95-4489-A12E-93A284637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8" t="6096" b="5395"/>
          <a:stretch/>
        </p:blipFill>
        <p:spPr>
          <a:xfrm>
            <a:off x="1781064" y="858092"/>
            <a:ext cx="5581869" cy="39928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A30975-79D9-4C24-B613-0FF295E37E3D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7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098C2E-F351-4486-8D0C-EAA3A12CFF92}"/>
              </a:ext>
            </a:extLst>
          </p:cNvPr>
          <p:cNvSpPr txBox="1"/>
          <p:nvPr/>
        </p:nvSpPr>
        <p:spPr>
          <a:xfrm>
            <a:off x="3119119" y="4702591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возраст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FD3A8-08FF-4952-B634-F9B89DBE1690}"/>
              </a:ext>
            </a:extLst>
          </p:cNvPr>
          <p:cNvSpPr txBox="1"/>
          <p:nvPr/>
        </p:nvSpPr>
        <p:spPr>
          <a:xfrm rot="16200000">
            <a:off x="93017" y="2658299"/>
            <a:ext cx="290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Количество поездок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ACF15-4D37-4957-B399-B47E4808D093}"/>
              </a:ext>
            </a:extLst>
          </p:cNvPr>
          <p:cNvSpPr txBox="1"/>
          <p:nvPr/>
        </p:nvSpPr>
        <p:spPr>
          <a:xfrm>
            <a:off x="561806" y="165595"/>
            <a:ext cx="8605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3500"/>
            </a:pPr>
            <a:r>
              <a:rPr lang="ru-RU" sz="32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Распределение поездок по возрасту</a:t>
            </a:r>
          </a:p>
        </p:txBody>
      </p:sp>
      <p:cxnSp>
        <p:nvCxnSpPr>
          <p:cNvPr id="9" name="Прямая со стрелкой 6">
            <a:extLst>
              <a:ext uri="{FF2B5EF4-FFF2-40B4-BE49-F238E27FC236}">
                <a16:creationId xmlns:a16="http://schemas.microsoft.com/office/drawing/2014/main" id="{E1808F3C-6B3A-4CFB-ADA1-623BC2FF6076}"/>
              </a:ext>
            </a:extLst>
          </p:cNvPr>
          <p:cNvCxnSpPr/>
          <p:nvPr/>
        </p:nvCxnSpPr>
        <p:spPr>
          <a:xfrm>
            <a:off x="4237464" y="1739591"/>
            <a:ext cx="780585" cy="240866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740A72D-535A-4AC9-85DC-2110F7474CDC}"/>
              </a:ext>
            </a:extLst>
          </p:cNvPr>
          <p:cNvSpPr/>
          <p:nvPr/>
        </p:nvSpPr>
        <p:spPr>
          <a:xfrm>
            <a:off x="5781040" y="750370"/>
            <a:ext cx="2987040" cy="793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Пользователей возрастом </a:t>
            </a:r>
            <a:r>
              <a:rPr lang="en-US" dirty="0">
                <a:solidFill>
                  <a:schemeClr val="tx1"/>
                </a:solidFill>
                <a:latin typeface="Moderustic" panose="020B0604020202020204" charset="0"/>
              </a:rPr>
              <a:t>69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 лет и более </a:t>
            </a:r>
            <a:r>
              <a:rPr lang="en-US" b="1" dirty="0">
                <a:solidFill>
                  <a:schemeClr val="tx1"/>
                </a:solidFill>
                <a:latin typeface="Moderustic" panose="020B0604020202020204" charset="0"/>
              </a:rPr>
              <a:t>0.34%. 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1841E3-6C34-4585-A7FD-2173C8D330C5}"/>
              </a:ext>
            </a:extLst>
          </p:cNvPr>
          <p:cNvSpPr/>
          <p:nvPr/>
        </p:nvSpPr>
        <p:spPr>
          <a:xfrm>
            <a:off x="5781040" y="1739591"/>
            <a:ext cx="3007360" cy="12677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Такие данные не позволяют точно оценить для них зависимости, поэтому в исследовании </a:t>
            </a:r>
            <a:r>
              <a:rPr lang="ru-RU" b="1" dirty="0">
                <a:solidFill>
                  <a:schemeClr val="tx1"/>
                </a:solidFill>
                <a:latin typeface="Moderustic" panose="020B0604020202020204" charset="0"/>
              </a:rPr>
              <a:t>они рассматриваться не будут</a:t>
            </a:r>
            <a:r>
              <a:rPr lang="ru-RU" dirty="0">
                <a:solidFill>
                  <a:schemeClr val="tx1"/>
                </a:solidFill>
                <a:latin typeface="Moderustic" panose="020B0604020202020204" charset="0"/>
              </a:rPr>
              <a:t>.</a:t>
            </a:r>
            <a:endParaRPr lang="ru-RU" b="1" dirty="0">
              <a:solidFill>
                <a:schemeClr val="tx1"/>
              </a:solidFill>
              <a:latin typeface="Moderust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42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4B7CD-B0F0-451F-89CC-3C6856E3F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6" t="2372" r="1193" b="5258"/>
          <a:stretch/>
        </p:blipFill>
        <p:spPr>
          <a:xfrm>
            <a:off x="1118798" y="1357532"/>
            <a:ext cx="4537507" cy="3343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4A068A-3FA6-46B6-8BE5-F7D0F303C336}"/>
              </a:ext>
            </a:extLst>
          </p:cNvPr>
          <p:cNvSpPr txBox="1"/>
          <p:nvPr/>
        </p:nvSpPr>
        <p:spPr>
          <a:xfrm>
            <a:off x="675853" y="158264"/>
            <a:ext cx="7858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Moderustic" panose="020B0604020202020204" charset="0"/>
                <a:sym typeface="Outfit"/>
              </a:rPr>
              <a:t>Зависимость времени, потраченного на активацию самоката от часа начала поездки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5C425F-2DB6-4842-86C8-E51AEB7433C1}"/>
              </a:ext>
            </a:extLst>
          </p:cNvPr>
          <p:cNvSpPr txBox="1"/>
          <p:nvPr/>
        </p:nvSpPr>
        <p:spPr>
          <a:xfrm>
            <a:off x="822015" y="4700849"/>
            <a:ext cx="5337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час дня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03D760-71BE-4838-8D86-F1E00AEE0450}"/>
              </a:ext>
            </a:extLst>
          </p:cNvPr>
          <p:cNvSpPr txBox="1"/>
          <p:nvPr/>
        </p:nvSpPr>
        <p:spPr>
          <a:xfrm rot="16200000">
            <a:off x="-1894929" y="2662466"/>
            <a:ext cx="561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Moderustic" pitchFamily="2" charset="0"/>
              </a:rPr>
              <a:t>seconds_difference</a:t>
            </a:r>
            <a:endParaRPr lang="ru-RU" dirty="0">
              <a:solidFill>
                <a:schemeClr val="dk1"/>
              </a:solidFill>
              <a:latin typeface="Moderustic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AF5453-A771-4AB9-901F-FC1F8A2E67B8}"/>
              </a:ext>
            </a:extLst>
          </p:cNvPr>
          <p:cNvCxnSpPr/>
          <p:nvPr/>
        </p:nvCxnSpPr>
        <p:spPr>
          <a:xfrm>
            <a:off x="3518916" y="1674448"/>
            <a:ext cx="0" cy="2822448"/>
          </a:xfrm>
          <a:prstGeom prst="line">
            <a:avLst/>
          </a:prstGeom>
          <a:ln w="19050"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919127-800F-489E-9AB8-C3F276CA6B97}"/>
              </a:ext>
            </a:extLst>
          </p:cNvPr>
          <p:cNvCxnSpPr>
            <a:cxnSpLocks/>
          </p:cNvCxnSpPr>
          <p:nvPr/>
        </p:nvCxnSpPr>
        <p:spPr>
          <a:xfrm>
            <a:off x="4416552" y="1591706"/>
            <a:ext cx="0" cy="2909316"/>
          </a:xfrm>
          <a:prstGeom prst="line">
            <a:avLst/>
          </a:prstGeom>
          <a:ln w="19050"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5693425-F820-4EDD-9B8E-92DFFDF1D753}"/>
              </a:ext>
            </a:extLst>
          </p:cNvPr>
          <p:cNvCxnSpPr>
            <a:cxnSpLocks/>
          </p:cNvCxnSpPr>
          <p:nvPr/>
        </p:nvCxnSpPr>
        <p:spPr>
          <a:xfrm>
            <a:off x="5461738" y="3807598"/>
            <a:ext cx="0" cy="669925"/>
          </a:xfrm>
          <a:prstGeom prst="line">
            <a:avLst/>
          </a:prstGeom>
          <a:ln w="19050">
            <a:solidFill>
              <a:srgbClr val="E74F6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3845D6-BBB2-4F76-9B79-6927B34E7131}"/>
              </a:ext>
            </a:extLst>
          </p:cNvPr>
          <p:cNvCxnSpPr>
            <a:cxnSpLocks/>
          </p:cNvCxnSpPr>
          <p:nvPr/>
        </p:nvCxnSpPr>
        <p:spPr>
          <a:xfrm>
            <a:off x="2667000" y="3691475"/>
            <a:ext cx="0" cy="787908"/>
          </a:xfrm>
          <a:prstGeom prst="line">
            <a:avLst/>
          </a:prstGeom>
          <a:ln w="19050">
            <a:solidFill>
              <a:srgbClr val="E74F6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C8E3CE-B27C-4521-9E8F-B65F57E6A5BB}"/>
              </a:ext>
            </a:extLst>
          </p:cNvPr>
          <p:cNvCxnSpPr>
            <a:cxnSpLocks/>
          </p:cNvCxnSpPr>
          <p:nvPr/>
        </p:nvCxnSpPr>
        <p:spPr>
          <a:xfrm flipV="1">
            <a:off x="5461011" y="4036581"/>
            <a:ext cx="94566" cy="164936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D7EBF9-F6EF-4BE7-A852-7F2E8B1DABC6}"/>
              </a:ext>
            </a:extLst>
          </p:cNvPr>
          <p:cNvCxnSpPr>
            <a:cxnSpLocks/>
          </p:cNvCxnSpPr>
          <p:nvPr/>
        </p:nvCxnSpPr>
        <p:spPr>
          <a:xfrm flipV="1">
            <a:off x="5461011" y="4236701"/>
            <a:ext cx="148183" cy="218195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342226B-90E3-4BFC-85F4-1D1E8241B30A}"/>
              </a:ext>
            </a:extLst>
          </p:cNvPr>
          <p:cNvCxnSpPr>
            <a:cxnSpLocks/>
          </p:cNvCxnSpPr>
          <p:nvPr/>
        </p:nvCxnSpPr>
        <p:spPr>
          <a:xfrm flipV="1">
            <a:off x="2543271" y="4250448"/>
            <a:ext cx="114487" cy="228694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5224EC3-A9D5-41FD-8FDC-7B50FCDEE760}"/>
              </a:ext>
            </a:extLst>
          </p:cNvPr>
          <p:cNvGrpSpPr/>
          <p:nvPr/>
        </p:nvGrpSpPr>
        <p:grpSpPr>
          <a:xfrm>
            <a:off x="1652699" y="3722646"/>
            <a:ext cx="1026815" cy="760747"/>
            <a:chOff x="1257493" y="3692723"/>
            <a:chExt cx="1026815" cy="76074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2707408-251E-46CB-843C-ED537B281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57493" y="3972669"/>
              <a:ext cx="314902" cy="480801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351CDDA-B1A2-4CA2-9EEE-D83FAFB6E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1811" y="3692723"/>
              <a:ext cx="459871" cy="742819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71D6DF1-A038-4EA5-8A50-28A9529C4A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2909" y="3988561"/>
              <a:ext cx="232295" cy="436432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292ECCD-E827-417F-8948-728964D65F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4646" y="4206777"/>
              <a:ext cx="125401" cy="240823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743C5E3-9CFB-4751-BD90-E819898D39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0469" y="3792952"/>
              <a:ext cx="123839" cy="260888"/>
            </a:xfrm>
            <a:prstGeom prst="line">
              <a:avLst/>
            </a:prstGeom>
            <a:ln w="3175">
              <a:solidFill>
                <a:srgbClr val="E74F68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2561BB4-F029-4E33-B444-43115C6D36E7}"/>
              </a:ext>
            </a:extLst>
          </p:cNvPr>
          <p:cNvCxnSpPr>
            <a:cxnSpLocks/>
          </p:cNvCxnSpPr>
          <p:nvPr/>
        </p:nvCxnSpPr>
        <p:spPr>
          <a:xfrm flipV="1">
            <a:off x="3509800" y="1497400"/>
            <a:ext cx="369858" cy="711914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078C533-E777-4082-A5B8-7D3228AA4133}"/>
              </a:ext>
            </a:extLst>
          </p:cNvPr>
          <p:cNvCxnSpPr>
            <a:cxnSpLocks/>
          </p:cNvCxnSpPr>
          <p:nvPr/>
        </p:nvCxnSpPr>
        <p:spPr>
          <a:xfrm flipV="1">
            <a:off x="3533674" y="1591433"/>
            <a:ext cx="613516" cy="1091572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65422E4-25F9-4C58-9DBB-6CCA210EF892}"/>
              </a:ext>
            </a:extLst>
          </p:cNvPr>
          <p:cNvCxnSpPr>
            <a:cxnSpLocks/>
          </p:cNvCxnSpPr>
          <p:nvPr/>
        </p:nvCxnSpPr>
        <p:spPr>
          <a:xfrm flipV="1">
            <a:off x="3539083" y="1647391"/>
            <a:ext cx="865840" cy="1570425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0CD7BA1-BE13-4A10-83F6-CC13D9A94452}"/>
              </a:ext>
            </a:extLst>
          </p:cNvPr>
          <p:cNvCxnSpPr>
            <a:cxnSpLocks/>
          </p:cNvCxnSpPr>
          <p:nvPr/>
        </p:nvCxnSpPr>
        <p:spPr>
          <a:xfrm flipV="1">
            <a:off x="4086753" y="3908124"/>
            <a:ext cx="324975" cy="592899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5C48D3F-E467-4D52-8C59-0D711129A2DB}"/>
              </a:ext>
            </a:extLst>
          </p:cNvPr>
          <p:cNvCxnSpPr>
            <a:cxnSpLocks/>
          </p:cNvCxnSpPr>
          <p:nvPr/>
        </p:nvCxnSpPr>
        <p:spPr>
          <a:xfrm flipV="1">
            <a:off x="3507332" y="2170182"/>
            <a:ext cx="897591" cy="1652693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C1DA4FE-C905-4DA5-9DBD-7DE0E4B22BA0}"/>
              </a:ext>
            </a:extLst>
          </p:cNvPr>
          <p:cNvCxnSpPr>
            <a:cxnSpLocks/>
          </p:cNvCxnSpPr>
          <p:nvPr/>
        </p:nvCxnSpPr>
        <p:spPr>
          <a:xfrm flipV="1">
            <a:off x="3530501" y="2788063"/>
            <a:ext cx="881227" cy="1539982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D9689F8-B121-4EB2-904E-FB874C709159}"/>
              </a:ext>
            </a:extLst>
          </p:cNvPr>
          <p:cNvCxnSpPr>
            <a:cxnSpLocks/>
          </p:cNvCxnSpPr>
          <p:nvPr/>
        </p:nvCxnSpPr>
        <p:spPr>
          <a:xfrm flipV="1">
            <a:off x="3769813" y="3434227"/>
            <a:ext cx="596644" cy="1049331"/>
          </a:xfrm>
          <a:prstGeom prst="line">
            <a:avLst/>
          </a:prstGeom>
          <a:ln w="3175">
            <a:solidFill>
              <a:srgbClr val="00A249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1913AE66-3332-453E-B013-7BDB61718E5B}"/>
              </a:ext>
            </a:extLst>
          </p:cNvPr>
          <p:cNvSpPr txBox="1"/>
          <p:nvPr/>
        </p:nvSpPr>
        <p:spPr>
          <a:xfrm>
            <a:off x="3287271" y="4471931"/>
            <a:ext cx="495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>
                <a:solidFill>
                  <a:srgbClr val="008E40"/>
                </a:solidFill>
                <a:latin typeface="Moderustic" panose="020B0604020202020204" charset="0"/>
              </a:rPr>
              <a:t>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46FDB90-99DD-4CCF-BB94-ECB0BCBA90E6}"/>
              </a:ext>
            </a:extLst>
          </p:cNvPr>
          <p:cNvSpPr txBox="1"/>
          <p:nvPr/>
        </p:nvSpPr>
        <p:spPr>
          <a:xfrm>
            <a:off x="2521288" y="4481936"/>
            <a:ext cx="171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E74F68"/>
                </a:solidFill>
                <a:latin typeface="Moderustic" panose="020B0604020202020204" charset="0"/>
              </a:rPr>
              <a:t>7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89AE461-023A-42D7-AA3E-CF27137CB481}"/>
              </a:ext>
            </a:extLst>
          </p:cNvPr>
          <p:cNvSpPr/>
          <p:nvPr/>
        </p:nvSpPr>
        <p:spPr>
          <a:xfrm>
            <a:off x="4793962" y="4557138"/>
            <a:ext cx="257879" cy="164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DD387A1-9B4A-42F1-A9B3-41AB36F5E8C4}"/>
              </a:ext>
            </a:extLst>
          </p:cNvPr>
          <p:cNvSpPr txBox="1"/>
          <p:nvPr/>
        </p:nvSpPr>
        <p:spPr>
          <a:xfrm>
            <a:off x="5247100" y="4475050"/>
            <a:ext cx="977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E74F68"/>
                </a:solidFill>
                <a:latin typeface="Moderustic" panose="020B0604020202020204" charset="0"/>
              </a:rPr>
              <a:t>2</a:t>
            </a:r>
            <a:r>
              <a:rPr lang="ru-RU" sz="1800" b="1" dirty="0">
                <a:solidFill>
                  <a:srgbClr val="E74F68"/>
                </a:solidFill>
                <a:latin typeface="Moderustic" panose="020B0604020202020204" charset="0"/>
              </a:rPr>
              <a:t>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DF4A6E7-C151-4D38-B4B2-ED5146F3DA1A}"/>
              </a:ext>
            </a:extLst>
          </p:cNvPr>
          <p:cNvSpPr txBox="1"/>
          <p:nvPr/>
        </p:nvSpPr>
        <p:spPr>
          <a:xfrm>
            <a:off x="5727876" y="1231614"/>
            <a:ext cx="3468361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Люди тратят </a:t>
            </a:r>
            <a:r>
              <a:rPr lang="ru-RU" sz="1600" b="1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разное время 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на активацию самоката в </a:t>
            </a:r>
            <a:r>
              <a:rPr lang="ru-RU" sz="1600" b="1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разные часы дня</a:t>
            </a:r>
            <a:r>
              <a:rPr lang="ru-RU" sz="1600" dirty="0">
                <a:solidFill>
                  <a:schemeClr val="dk1"/>
                </a:solidFill>
                <a:latin typeface="Moderustic" pitchFamily="2" charset="0"/>
                <a:sym typeface="DM Sans"/>
              </a:rPr>
              <a:t>:</a:t>
            </a:r>
          </a:p>
          <a:p>
            <a:endParaRPr lang="ru-RU" sz="1200" b="1" dirty="0">
              <a:latin typeface="Moderustic" panose="020B0604020202020204" charset="0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AC8739CB-6215-41E3-A201-99656FE3C887}"/>
              </a:ext>
            </a:extLst>
          </p:cNvPr>
          <p:cNvSpPr/>
          <p:nvPr/>
        </p:nvSpPr>
        <p:spPr>
          <a:xfrm>
            <a:off x="5895275" y="2109913"/>
            <a:ext cx="143141" cy="854268"/>
          </a:xfrm>
          <a:prstGeom prst="roundRect">
            <a:avLst/>
          </a:prstGeom>
          <a:solidFill>
            <a:srgbClr val="00A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AA6E86DF-4496-448A-9CDB-0475CF81F0C0}"/>
              </a:ext>
            </a:extLst>
          </p:cNvPr>
          <p:cNvSpPr/>
          <p:nvPr/>
        </p:nvSpPr>
        <p:spPr>
          <a:xfrm>
            <a:off x="5895276" y="3264342"/>
            <a:ext cx="143141" cy="854268"/>
          </a:xfrm>
          <a:prstGeom prst="roundRect">
            <a:avLst/>
          </a:prstGeom>
          <a:solidFill>
            <a:srgbClr val="E74F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D8B1CB9-9CF3-4EB3-A2F6-BD447D8A740E}"/>
              </a:ext>
            </a:extLst>
          </p:cNvPr>
          <p:cNvSpPr/>
          <p:nvPr/>
        </p:nvSpPr>
        <p:spPr>
          <a:xfrm>
            <a:off x="3114317" y="4537603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15710D-60EF-4A1F-82DA-040035992E61}"/>
              </a:ext>
            </a:extLst>
          </p:cNvPr>
          <p:cNvSpPr/>
          <p:nvPr/>
        </p:nvSpPr>
        <p:spPr>
          <a:xfrm>
            <a:off x="2217345" y="4551237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12759D6-2F2E-42CE-829D-53C38A4B8B28}"/>
              </a:ext>
            </a:extLst>
          </p:cNvPr>
          <p:cNvSpPr/>
          <p:nvPr/>
        </p:nvSpPr>
        <p:spPr>
          <a:xfrm>
            <a:off x="3985941" y="4565505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61C460B-0E54-4C54-ADB5-F79F47841643}"/>
              </a:ext>
            </a:extLst>
          </p:cNvPr>
          <p:cNvSpPr/>
          <p:nvPr/>
        </p:nvSpPr>
        <p:spPr>
          <a:xfrm>
            <a:off x="4563617" y="4932069"/>
            <a:ext cx="152206" cy="156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5CA7B0D-5E26-41CD-AB3A-6A310309F8F4}"/>
              </a:ext>
            </a:extLst>
          </p:cNvPr>
          <p:cNvSpPr txBox="1"/>
          <p:nvPr/>
        </p:nvSpPr>
        <p:spPr>
          <a:xfrm>
            <a:off x="6038416" y="2160342"/>
            <a:ext cx="312263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Пик – промежуток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12:00 – 17:00</a:t>
            </a:r>
          </a:p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Максимальное значение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seconds difference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на графике </a:t>
            </a:r>
            <a:r>
              <a:rPr lang="en-US" sz="1200" dirty="0">
                <a:latin typeface="Moderustic" panose="020B0604020202020204" charset="0"/>
              </a:rPr>
              <a:t>=</a:t>
            </a:r>
            <a:r>
              <a:rPr lang="ru-RU" sz="1200" dirty="0">
                <a:latin typeface="Moderustic" panose="020B0604020202020204" charset="0"/>
              </a:rPr>
              <a:t> </a:t>
            </a:r>
            <a:r>
              <a:rPr lang="en-US" sz="1200" dirty="0">
                <a:latin typeface="Moderustic" panose="020B0604020202020204" charset="0"/>
              </a:rPr>
              <a:t> </a:t>
            </a:r>
            <a:r>
              <a:rPr lang="en-US" b="1" dirty="0">
                <a:solidFill>
                  <a:srgbClr val="00A249"/>
                </a:solidFill>
                <a:latin typeface="Moderustic" panose="020B0604020202020204" charset="0"/>
              </a:rPr>
              <a:t>5.037 c</a:t>
            </a:r>
            <a:endParaRPr lang="ru-RU" b="1" dirty="0">
              <a:solidFill>
                <a:srgbClr val="00A249"/>
              </a:solidFill>
              <a:latin typeface="Moderustic" panose="020B060402020202020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1C014A2-4BA8-47BB-B4AF-6579C8A9CA6E}"/>
              </a:ext>
            </a:extLst>
          </p:cNvPr>
          <p:cNvSpPr txBox="1"/>
          <p:nvPr/>
        </p:nvSpPr>
        <p:spPr>
          <a:xfrm>
            <a:off x="6045222" y="3306755"/>
            <a:ext cx="31226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Спад – промежуток </a:t>
            </a:r>
            <a:r>
              <a:rPr lang="ru-RU" b="1" dirty="0">
                <a:solidFill>
                  <a:schemeClr val="dk1"/>
                </a:solidFill>
                <a:latin typeface="Moderustic" pitchFamily="2" charset="0"/>
              </a:rPr>
              <a:t>23:00 – 7:00</a:t>
            </a:r>
          </a:p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Минимальное значение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seconds difference 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на графике </a:t>
            </a:r>
            <a:r>
              <a:rPr lang="en-US" dirty="0">
                <a:solidFill>
                  <a:schemeClr val="dk1"/>
                </a:solidFill>
                <a:latin typeface="Moderustic" pitchFamily="2" charset="0"/>
              </a:rPr>
              <a:t>=</a:t>
            </a:r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 </a:t>
            </a:r>
            <a:r>
              <a:rPr lang="en-US" dirty="0">
                <a:latin typeface="Moderustic" panose="020B0604020202020204" charset="0"/>
              </a:rPr>
              <a:t> </a:t>
            </a:r>
            <a:r>
              <a:rPr lang="ru-RU" sz="1600" b="1" dirty="0">
                <a:solidFill>
                  <a:srgbClr val="E74F68"/>
                </a:solidFill>
                <a:latin typeface="Moderustic" panose="020B0604020202020204" charset="0"/>
              </a:rPr>
              <a:t>4.312</a:t>
            </a:r>
            <a:r>
              <a:rPr lang="en-US" sz="1600" b="1" dirty="0">
                <a:solidFill>
                  <a:srgbClr val="E74F68"/>
                </a:solidFill>
                <a:latin typeface="Moderustic" panose="020B0604020202020204" charset="0"/>
              </a:rPr>
              <a:t> c</a:t>
            </a:r>
            <a:endParaRPr lang="ru-RU" sz="1600" b="1" dirty="0">
              <a:solidFill>
                <a:srgbClr val="E74F68"/>
              </a:solidFill>
              <a:latin typeface="Moderustic" panose="020B060402020202020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2FBF05-4AAA-4DB6-97B8-5C7DC7DA2C78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8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ABBC748-0AA1-4CFB-9919-75EA299A42EE}"/>
              </a:ext>
            </a:extLst>
          </p:cNvPr>
          <p:cNvCxnSpPr>
            <a:cxnSpLocks/>
          </p:cNvCxnSpPr>
          <p:nvPr/>
        </p:nvCxnSpPr>
        <p:spPr>
          <a:xfrm flipV="1">
            <a:off x="1418498" y="4148122"/>
            <a:ext cx="205818" cy="352900"/>
          </a:xfrm>
          <a:prstGeom prst="line">
            <a:avLst/>
          </a:prstGeom>
          <a:ln w="3175">
            <a:solidFill>
              <a:srgbClr val="E74F68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90C17BB-4203-4F90-A62A-58A7ABA81841}"/>
              </a:ext>
            </a:extLst>
          </p:cNvPr>
          <p:cNvSpPr txBox="1"/>
          <p:nvPr/>
        </p:nvSpPr>
        <p:spPr>
          <a:xfrm>
            <a:off x="4210878" y="4471756"/>
            <a:ext cx="495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>
                <a:solidFill>
                  <a:srgbClr val="008E40"/>
                </a:solidFill>
                <a:latin typeface="Moderustic" panose="020B0604020202020204" charset="0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93601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854D12-C186-4B62-8F82-64A79EAB69FC}"/>
              </a:ext>
            </a:extLst>
          </p:cNvPr>
          <p:cNvSpPr txBox="1"/>
          <p:nvPr/>
        </p:nvSpPr>
        <p:spPr>
          <a:xfrm>
            <a:off x="8424000" y="4639351"/>
            <a:ext cx="743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derustic" pitchFamily="2" charset="0"/>
                <a:sym typeface="Outfit"/>
              </a:rPr>
              <a:t>9</a:t>
            </a:r>
            <a:endParaRPr lang="ru-RU" sz="1600" dirty="0">
              <a:solidFill>
                <a:schemeClr val="dk1"/>
              </a:solidFill>
              <a:latin typeface="Moderustic" pitchFamily="2" charset="0"/>
              <a:sym typeface="Outfi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D23CDB-1B2B-43C4-BDA3-3440C4041222}"/>
              </a:ext>
            </a:extLst>
          </p:cNvPr>
          <p:cNvSpPr txBox="1"/>
          <p:nvPr/>
        </p:nvSpPr>
        <p:spPr>
          <a:xfrm>
            <a:off x="1111352" y="148954"/>
            <a:ext cx="6921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Moderustic" panose="020B0604020202020204" charset="0"/>
              </a:rPr>
              <a:t>Распределение поездок по возрастным группам и часам суток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2FBD0-13AB-4B89-A16D-C4FA772B1C9E}"/>
              </a:ext>
            </a:extLst>
          </p:cNvPr>
          <p:cNvSpPr txBox="1"/>
          <p:nvPr/>
        </p:nvSpPr>
        <p:spPr>
          <a:xfrm rot="16200000">
            <a:off x="102457" y="2417861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Количество поездок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EB04C-06E8-4D0C-BB35-F355BE78C812}"/>
              </a:ext>
            </a:extLst>
          </p:cNvPr>
          <p:cNvSpPr txBox="1"/>
          <p:nvPr/>
        </p:nvSpPr>
        <p:spPr>
          <a:xfrm>
            <a:off x="4486692" y="4670128"/>
            <a:ext cx="2301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dk1"/>
                </a:solidFill>
                <a:latin typeface="Moderustic" pitchFamily="2" charset="0"/>
              </a:rPr>
              <a:t>час дня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A48FB7-AB2B-4CAA-B35F-F573C0A42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" t="5186" r="888" b="5185"/>
          <a:stretch/>
        </p:blipFill>
        <p:spPr>
          <a:xfrm>
            <a:off x="1406966" y="1062224"/>
            <a:ext cx="6686550" cy="36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0802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10763</TotalTime>
  <Words>1505</Words>
  <Application>Microsoft Office PowerPoint</Application>
  <PresentationFormat>Экран (16:9)</PresentationFormat>
  <Paragraphs>444</Paragraphs>
  <Slides>31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31</vt:i4>
      </vt:variant>
    </vt:vector>
  </HeadingPairs>
  <TitlesOfParts>
    <vt:vector size="44" baseType="lpstr">
      <vt:lpstr>Outfit</vt:lpstr>
      <vt:lpstr>Moderustic Medium</vt:lpstr>
      <vt:lpstr>Moderustic</vt:lpstr>
      <vt:lpstr>DM Sans</vt:lpstr>
      <vt:lpstr>Cambria Math</vt:lpstr>
      <vt:lpstr>Moderustic SemiBold</vt:lpstr>
      <vt:lpstr>Outfit Medium</vt:lpstr>
      <vt:lpstr>Calibri</vt:lpstr>
      <vt:lpstr>Arial</vt:lpstr>
      <vt:lpstr>DM Sans Light</vt:lpstr>
      <vt:lpstr>Nunito Light</vt:lpstr>
      <vt:lpstr>Data Collection and Analysis - Master of Science in Community Health and Prevention Research by Slidesgo</vt:lpstr>
      <vt:lpstr>1_Data Collection and Analysis - Master of Science in Community Health and Prevention Research by Slidesgo</vt:lpstr>
      <vt:lpstr>От заказа до отправления: влияние возраста На основе датасета «Т-Банк: поездки на самокатах»</vt:lpstr>
      <vt:lpstr>Структура данных</vt:lpstr>
      <vt:lpstr>Используемые переменные</vt:lpstr>
      <vt:lpstr>Вводим новые переменные</vt:lpstr>
      <vt:lpstr>Статистика по основным количественным переменным</vt:lpstr>
      <vt:lpstr>Наводим порядок</vt:lpstr>
      <vt:lpstr>Презентация PowerPoint</vt:lpstr>
      <vt:lpstr>Презентация PowerPoint</vt:lpstr>
      <vt:lpstr>Презентация PowerPoint</vt:lpstr>
      <vt:lpstr>Как возраст клиента влияет на время между созданием заказа и началом поездки?</vt:lpstr>
      <vt:lpstr>Чем старше клиент, тем больше времени проходит между созданием его заказа и началом поездки.</vt:lpstr>
      <vt:lpstr>Механизм</vt:lpstr>
      <vt:lpstr>Презентация PowerPoint</vt:lpstr>
      <vt:lpstr>Математическая модель</vt:lpstr>
      <vt:lpstr>Презентация PowerPoint</vt:lpstr>
      <vt:lpstr>Презентация PowerPoint</vt:lpstr>
      <vt:lpstr>Презентация PowerPoint</vt:lpstr>
      <vt:lpstr>Презентация PowerPoint</vt:lpstr>
      <vt:lpstr>Наша гипотеза частично подтвердилась</vt:lpstr>
      <vt:lpstr>Интерпретация</vt:lpstr>
      <vt:lpstr>Policy implication</vt:lpstr>
      <vt:lpstr>Ограничения</vt:lpstr>
      <vt:lpstr>Презентация PowerPoint</vt:lpstr>
      <vt:lpstr>Наш Github репозиторий</vt:lpstr>
      <vt:lpstr>ПРИЛОЖЕНИЕ</vt:lpstr>
      <vt:lpstr>Ресурсы</vt:lpstr>
      <vt:lpstr>Матрица корреляций</vt:lpstr>
      <vt:lpstr>Презентация PowerPoint</vt:lpstr>
      <vt:lpstr>Зависимость средней скорости поездок от возраста клиента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Т-Банк: поездки на самокатах На основе датасета «Т-Банк: поездки на самокатах»</dc:title>
  <dc:creator>Виктория Пеганова</dc:creator>
  <cp:lastModifiedBy>Виктория Пеганова</cp:lastModifiedBy>
  <cp:revision>209</cp:revision>
  <dcterms:modified xsi:type="dcterms:W3CDTF">2024-12-17T06:38:54Z</dcterms:modified>
</cp:coreProperties>
</file>